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7"/>
  </p:notesMasterIdLst>
  <p:sldIdLst>
    <p:sldId id="294" r:id="rId2"/>
    <p:sldId id="384" r:id="rId3"/>
    <p:sldId id="383" r:id="rId4"/>
    <p:sldId id="486" r:id="rId5"/>
    <p:sldId id="399" r:id="rId6"/>
    <p:sldId id="389" r:id="rId7"/>
    <p:sldId id="379" r:id="rId8"/>
    <p:sldId id="410" r:id="rId9"/>
    <p:sldId id="282" r:id="rId10"/>
    <p:sldId id="402" r:id="rId11"/>
    <p:sldId id="404" r:id="rId12"/>
    <p:sldId id="487" r:id="rId13"/>
    <p:sldId id="409" r:id="rId14"/>
    <p:sldId id="380" r:id="rId15"/>
    <p:sldId id="392" r:id="rId16"/>
    <p:sldId id="442" r:id="rId17"/>
    <p:sldId id="455" r:id="rId18"/>
    <p:sldId id="457" r:id="rId19"/>
    <p:sldId id="458" r:id="rId20"/>
    <p:sldId id="460" r:id="rId21"/>
    <p:sldId id="462" r:id="rId22"/>
    <p:sldId id="381" r:id="rId23"/>
    <p:sldId id="474" r:id="rId24"/>
    <p:sldId id="475" r:id="rId25"/>
    <p:sldId id="476" r:id="rId26"/>
    <p:sldId id="477" r:id="rId27"/>
    <p:sldId id="480" r:id="rId28"/>
    <p:sldId id="481" r:id="rId29"/>
    <p:sldId id="482" r:id="rId30"/>
    <p:sldId id="483" r:id="rId31"/>
    <p:sldId id="485" r:id="rId32"/>
    <p:sldId id="382" r:id="rId33"/>
    <p:sldId id="398" r:id="rId34"/>
    <p:sldId id="436" r:id="rId35"/>
    <p:sldId id="339" r:id="rId36"/>
  </p:sldIdLst>
  <p:sldSz cx="9144000" cy="5143500" type="screen16x9"/>
  <p:notesSz cx="6858000" cy="9144000"/>
  <p:embeddedFontLst>
    <p:embeddedFont>
      <p:font typeface="锐字云字库锐黑粗GB" panose="02010600030101010101" charset="-122"/>
      <p:regular r:id="rId38"/>
    </p:embeddedFont>
    <p:embeddedFont>
      <p:font typeface="Calibri" panose="020F0502020204030204" pitchFamily="34" charset="0"/>
      <p:regular r:id="rId39"/>
      <p:bold r:id="rId40"/>
      <p:italic r:id="rId41"/>
      <p:boldItalic r:id="rId42"/>
    </p:embeddedFont>
    <p:embeddedFont>
      <p:font typeface="Cambria" panose="02040503050406030204" pitchFamily="18" charset="0"/>
      <p:regular r:id="rId43"/>
      <p:bold r:id="rId44"/>
      <p:italic r:id="rId45"/>
      <p:boldItalic r:id="rId46"/>
    </p:embeddedFont>
    <p:embeddedFont>
      <p:font typeface="Candara" panose="020E0502030303020204" pitchFamily="3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Impact" panose="020B0806030902050204" pitchFamily="34" charset="0"/>
      <p:regular r:id="rId55"/>
    </p:embeddedFont>
    <p:embeddedFont>
      <p:font typeface="Segoe UI Black" panose="020B0A02040204020203" pitchFamily="34" charset="0"/>
      <p:bold r:id="rId56"/>
      <p:boldItalic r:id="rId57"/>
    </p:embeddedFont>
    <p:embeddedFont>
      <p:font typeface="Tw Cen MT Condensed Extra Bold" panose="020B0803020202020204" pitchFamily="34" charset="0"/>
      <p:regular r:id="rId58"/>
    </p:embeddedFont>
    <p:embeddedFont>
      <p:font typeface="Yu Gothic UI Semibold" panose="020B0700000000000000" pitchFamily="34" charset="-128"/>
      <p:bold r:id="rId59"/>
    </p:embeddedFont>
    <p:embeddedFont>
      <p:font typeface="等线" panose="02010600030101010101" pitchFamily="2" charset="-122"/>
      <p:regular r:id="rId60"/>
      <p:bold r:id="rId61"/>
    </p:embeddedFont>
    <p:embeddedFont>
      <p:font typeface="华文隶书" panose="02010800040101010101" pitchFamily="2" charset="-122"/>
      <p:regular r:id="rId62"/>
    </p:embeddedFont>
    <p:embeddedFont>
      <p:font typeface="华文新魏" panose="02010800040101010101" pitchFamily="2" charset="-122"/>
      <p:regular r:id="rId63"/>
    </p:embeddedFont>
    <p:embeddedFont>
      <p:font typeface="楷体" panose="02010609060101010101" pitchFamily="49" charset="-122"/>
      <p:regular r:id="rId64"/>
    </p:embeddedFont>
    <p:embeddedFont>
      <p:font typeface="碳纤维正中黑简体" panose="02010601030101010101" pitchFamily="2" charset="-122"/>
      <p:regular r:id="rId65"/>
    </p:embeddedFont>
    <p:embeddedFont>
      <p:font typeface="微软雅黑" panose="020B0503020204020204" pitchFamily="34" charset="-122"/>
      <p:regular r:id="rId66"/>
      <p:bold r:id="rId67"/>
    </p:embeddedFont>
  </p:embeddedFontLst>
  <p:custDataLst>
    <p:tags r:id="rId68"/>
  </p:custDataLst>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5"/>
    <a:srgbClr val="FFFFCC"/>
    <a:srgbClr val="FFFFFF"/>
    <a:srgbClr val="00508A"/>
    <a:srgbClr val="EB6C15"/>
    <a:srgbClr val="D05F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55879" autoAdjust="0"/>
  </p:normalViewPr>
  <p:slideViewPr>
    <p:cSldViewPr snapToGrid="0">
      <p:cViewPr varScale="1">
        <p:scale>
          <a:sx n="63" d="100"/>
          <a:sy n="63" d="100"/>
        </p:scale>
        <p:origin x="1982" y="48"/>
      </p:cViewPr>
      <p:guideLst>
        <p:guide orient="horz" pos="1620"/>
        <p:guide pos="2880"/>
      </p:guideLst>
    </p:cSldViewPr>
  </p:slideViewPr>
  <p:notesTextViewPr>
    <p:cViewPr>
      <p:scale>
        <a:sx n="1" d="1"/>
        <a:sy n="1" d="1"/>
      </p:scale>
      <p:origin x="0" y="0"/>
    </p:cViewPr>
  </p:notesTextViewPr>
  <p:sorterViewPr>
    <p:cViewPr>
      <p:scale>
        <a:sx n="116" d="100"/>
        <a:sy n="116" d="100"/>
      </p:scale>
      <p:origin x="0" y="-37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358B141-941A-4E6A-B29F-A379C5C92B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05C499D6-41E0-4BE4-BD36-33F711692E4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DC46E2DE-A5B5-47EA-8DF2-B73E9E0663E8}" type="datetimeFigureOut">
              <a:rPr lang="zh-CN" altLang="en-US"/>
              <a:pPr>
                <a:defRPr/>
              </a:pPr>
              <a:t>2022/8/1</a:t>
            </a:fld>
            <a:endParaRPr lang="zh-CN" altLang="en-US"/>
          </a:p>
        </p:txBody>
      </p:sp>
      <p:sp>
        <p:nvSpPr>
          <p:cNvPr id="4" name="幻灯片图像占位符 3">
            <a:extLst>
              <a:ext uri="{FF2B5EF4-FFF2-40B4-BE49-F238E27FC236}">
                <a16:creationId xmlns:a16="http://schemas.microsoft.com/office/drawing/2014/main" id="{19EEE998-99BB-4899-97CA-60332665102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9900795-D21D-47AE-AE8F-983D5DFDE80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C5A3DBD6-31B4-4588-ABE1-68E1DDBC8F7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8310656F-8720-4686-BE2D-99508DAF8A24}"/>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ea typeface="宋体" panose="02010600030101010101" pitchFamily="2" charset="-122"/>
              </a:defRPr>
            </a:lvl1pPr>
          </a:lstStyle>
          <a:p>
            <a:pPr>
              <a:defRPr/>
            </a:pPr>
            <a:fld id="{2A41C165-23B0-4D7E-A3D8-ABBB9B4DDB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41C165-23B0-4D7E-A3D8-ABBB9B4DDB00}" type="slidenum">
              <a:rPr lang="zh-CN" altLang="en-US" smtClean="0"/>
              <a:pPr>
                <a:defRPr/>
              </a:pPr>
              <a:t>1</a:t>
            </a:fld>
            <a:endParaRPr lang="zh-CN" altLang="en-US"/>
          </a:p>
        </p:txBody>
      </p:sp>
    </p:spTree>
    <p:extLst>
      <p:ext uri="{BB962C8B-B14F-4D97-AF65-F5344CB8AC3E}">
        <p14:creationId xmlns:p14="http://schemas.microsoft.com/office/powerpoint/2010/main" val="2884141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41C165-23B0-4D7E-A3D8-ABBB9B4DDB00}" type="slidenum">
              <a:rPr lang="zh-CN" altLang="en-US" smtClean="0"/>
              <a:pPr>
                <a:defRPr/>
              </a:pPr>
              <a:t>10</a:t>
            </a:fld>
            <a:endParaRPr lang="zh-CN" altLang="en-US"/>
          </a:p>
        </p:txBody>
      </p:sp>
    </p:spTree>
    <p:extLst>
      <p:ext uri="{BB962C8B-B14F-4D97-AF65-F5344CB8AC3E}">
        <p14:creationId xmlns:p14="http://schemas.microsoft.com/office/powerpoint/2010/main" val="953010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41C165-23B0-4D7E-A3D8-ABBB9B4DDB00}" type="slidenum">
              <a:rPr lang="zh-CN" altLang="en-US" smtClean="0"/>
              <a:pPr>
                <a:defRPr/>
              </a:pPr>
              <a:t>11</a:t>
            </a:fld>
            <a:endParaRPr lang="zh-CN" altLang="en-US"/>
          </a:p>
        </p:txBody>
      </p:sp>
    </p:spTree>
    <p:extLst>
      <p:ext uri="{BB962C8B-B14F-4D97-AF65-F5344CB8AC3E}">
        <p14:creationId xmlns:p14="http://schemas.microsoft.com/office/powerpoint/2010/main" val="452302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41C165-23B0-4D7E-A3D8-ABBB9B4DDB00}" type="slidenum">
              <a:rPr lang="zh-CN" altLang="en-US" smtClean="0"/>
              <a:pPr>
                <a:defRPr/>
              </a:pPr>
              <a:t>12</a:t>
            </a:fld>
            <a:endParaRPr lang="zh-CN" altLang="en-US"/>
          </a:p>
        </p:txBody>
      </p:sp>
    </p:spTree>
    <p:extLst>
      <p:ext uri="{BB962C8B-B14F-4D97-AF65-F5344CB8AC3E}">
        <p14:creationId xmlns:p14="http://schemas.microsoft.com/office/powerpoint/2010/main" val="96193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41C165-23B0-4D7E-A3D8-ABBB9B4DDB00}" type="slidenum">
              <a:rPr lang="zh-CN" altLang="en-US" smtClean="0"/>
              <a:pPr>
                <a:defRPr/>
              </a:pPr>
              <a:t>13</a:t>
            </a:fld>
            <a:endParaRPr lang="zh-CN" altLang="en-US"/>
          </a:p>
        </p:txBody>
      </p:sp>
    </p:spTree>
    <p:extLst>
      <p:ext uri="{BB962C8B-B14F-4D97-AF65-F5344CB8AC3E}">
        <p14:creationId xmlns:p14="http://schemas.microsoft.com/office/powerpoint/2010/main" val="1824081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9F6F3E2-DA45-4DC3-87F2-58506EB91E27}" type="slidenum">
              <a:rPr lang="zh-CN" altLang="en-US" sz="1200">
                <a:latin typeface="Calibri" panose="020F0502020204030204" pitchFamily="34" charset="0"/>
                <a:ea typeface="宋体" panose="02010600030101010101" pitchFamily="2" charset="-122"/>
              </a:rPr>
              <a:t>14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4A5511-C1E9-4572-A805-B9ECC8DA5466}" type="slidenum">
              <a:rPr lang="zh-CN" altLang="en-US" sz="1200">
                <a:latin typeface="Calibri" panose="020F0502020204030204" pitchFamily="34" charset="0"/>
                <a:ea typeface="宋体" panose="02010600030101010101" pitchFamily="2" charset="-122"/>
              </a:rPr>
              <a:t>15</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685800" rtl="0" eaLnBrk="1" fontAlgn="base" latinLnBrk="0" hangingPunct="1">
              <a:lnSpc>
                <a:spcPct val="100000"/>
              </a:lnSpc>
              <a:spcBef>
                <a:spcPct val="0"/>
              </a:spcBef>
              <a:spcAft>
                <a:spcPct val="0"/>
              </a:spcAft>
              <a:buClrTx/>
              <a:buSzTx/>
              <a:buFontTx/>
              <a:buNone/>
              <a:tabLst/>
              <a:defRPr/>
            </a:pPr>
            <a:endParaRPr lang="zh-CN" altLang="en-US" sz="900" kern="1200" noProof="0" dirty="0">
              <a:solidFill>
                <a:schemeClr val="tx1"/>
              </a:solidFill>
              <a:latin typeface="+mn-lt"/>
              <a:ea typeface="+mn-ea"/>
              <a:cs typeface="+mn-cs"/>
              <a:sym typeface="+mn-ea"/>
            </a:endParaRPr>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4A5511-C1E9-4572-A805-B9ECC8DA5466}" type="slidenum">
              <a:rPr lang="zh-CN" altLang="en-US" sz="1200">
                <a:latin typeface="Calibri" panose="020F0502020204030204" pitchFamily="34" charset="0"/>
                <a:ea typeface="宋体" panose="02010600030101010101" pitchFamily="2" charset="-122"/>
              </a:rPr>
              <a:t>16</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0F2BFACD-613E-4F46-B157-24A7C9D4B857}" type="slidenum">
              <a:rPr lang="zh-CN" altLang="en-US" sz="1200">
                <a:latin typeface="Calibri" panose="020F0502020204030204" pitchFamily="34" charset="0"/>
                <a:ea typeface="宋体" panose="02010600030101010101" pitchFamily="2" charset="-122"/>
              </a:rPr>
              <a:t>17</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4A5511-C1E9-4572-A805-B9ECC8DA5466}" type="slidenum">
              <a:rPr lang="zh-CN" altLang="en-US" sz="1200">
                <a:latin typeface="Calibri" panose="020F0502020204030204" pitchFamily="34" charset="0"/>
                <a:ea typeface="宋体" panose="02010600030101010101" pitchFamily="2" charset="-122"/>
              </a:rPr>
              <a:t>18</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4A5511-C1E9-4572-A805-B9ECC8DA5466}" type="slidenum">
              <a:rPr lang="zh-CN" altLang="en-US" sz="1200">
                <a:latin typeface="Calibri" panose="020F0502020204030204" pitchFamily="34" charset="0"/>
                <a:ea typeface="宋体" panose="02010600030101010101" pitchFamily="2" charset="-122"/>
              </a:rPr>
              <a:t>19</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41C165-23B0-4D7E-A3D8-ABBB9B4DDB00}" type="slidenum">
              <a:rPr lang="zh-CN" altLang="en-US" smtClean="0"/>
              <a:pPr>
                <a:defRPr/>
              </a:pPr>
              <a:t>2</a:t>
            </a:fld>
            <a:endParaRPr lang="zh-CN" altLang="en-US"/>
          </a:p>
        </p:txBody>
      </p:sp>
    </p:spTree>
    <p:extLst>
      <p:ext uri="{BB962C8B-B14F-4D97-AF65-F5344CB8AC3E}">
        <p14:creationId xmlns:p14="http://schemas.microsoft.com/office/powerpoint/2010/main" val="249992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4A5511-C1E9-4572-A805-B9ECC8DA5466}" type="slidenum">
              <a:rPr lang="zh-CN" altLang="en-US" sz="1200">
                <a:latin typeface="Calibri" panose="020F0502020204030204" pitchFamily="34" charset="0"/>
                <a:ea typeface="宋体" panose="02010600030101010101" pitchFamily="2" charset="-122"/>
              </a:rPr>
              <a:t>20</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4A5511-C1E9-4572-A805-B9ECC8DA5466}" type="slidenum">
              <a:rPr lang="zh-CN" altLang="en-US" sz="1200">
                <a:latin typeface="Calibri" panose="020F0502020204030204" pitchFamily="34" charset="0"/>
                <a:ea typeface="宋体" panose="02010600030101010101" pitchFamily="2" charset="-122"/>
              </a:rPr>
              <a:t>21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46A960DA-2B34-4A54-BE68-DD81F6111C87}" type="slidenum">
              <a:rPr lang="zh-CN" altLang="en-US" sz="1200">
                <a:latin typeface="Calibri" panose="020F0502020204030204" pitchFamily="34" charset="0"/>
                <a:ea typeface="宋体" panose="02010600030101010101" pitchFamily="2" charset="-122"/>
              </a:rPr>
              <a:t>22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3E4A028-3667-423E-A6B9-18F8A2E708EE}" type="slidenum">
              <a:rPr lang="zh-CN" altLang="en-US" sz="1200">
                <a:latin typeface="Calibri" panose="020F0502020204030204" pitchFamily="34" charset="0"/>
                <a:ea typeface="宋体" panose="02010600030101010101" pitchFamily="2" charset="-122"/>
              </a:rPr>
              <a:t>23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3E4A028-3667-423E-A6B9-18F8A2E708EE}" type="slidenum">
              <a:rPr lang="zh-CN" altLang="en-US" sz="1200">
                <a:latin typeface="Calibri" panose="020F0502020204030204" pitchFamily="34" charset="0"/>
                <a:ea typeface="宋体" panose="02010600030101010101" pitchFamily="2" charset="-122"/>
              </a:rPr>
              <a:t>24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3E4A028-3667-423E-A6B9-18F8A2E708EE}" type="slidenum">
              <a:rPr lang="zh-CN" altLang="en-US" sz="1200">
                <a:latin typeface="Calibri" panose="020F0502020204030204" pitchFamily="34" charset="0"/>
                <a:ea typeface="宋体" panose="02010600030101010101" pitchFamily="2" charset="-122"/>
              </a:rPr>
              <a:t>25</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3E4A028-3667-423E-A6B9-18F8A2E708EE}" type="slidenum">
              <a:rPr lang="zh-CN" altLang="en-US" sz="1200">
                <a:latin typeface="Calibri" panose="020F0502020204030204" pitchFamily="34" charset="0"/>
                <a:ea typeface="宋体" panose="02010600030101010101" pitchFamily="2" charset="-122"/>
              </a:rPr>
              <a:t>26</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3E4A028-3667-423E-A6B9-18F8A2E708EE}" type="slidenum">
              <a:rPr lang="zh-CN" altLang="en-US" sz="1200">
                <a:latin typeface="Calibri" panose="020F0502020204030204" pitchFamily="34" charset="0"/>
                <a:ea typeface="宋体" panose="02010600030101010101" pitchFamily="2" charset="-122"/>
              </a:rPr>
              <a:t>27</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3E4A028-3667-423E-A6B9-18F8A2E708EE}" type="slidenum">
              <a:rPr lang="zh-CN" altLang="en-US" sz="1200">
                <a:latin typeface="Calibri" panose="020F0502020204030204" pitchFamily="34" charset="0"/>
                <a:ea typeface="宋体" panose="02010600030101010101" pitchFamily="2" charset="-122"/>
              </a:rPr>
              <a:t>28</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3E4A028-3667-423E-A6B9-18F8A2E708EE}" type="slidenum">
              <a:rPr lang="zh-CN" altLang="en-US" sz="1200">
                <a:latin typeface="Calibri" panose="020F0502020204030204" pitchFamily="34" charset="0"/>
                <a:ea typeface="宋体" panose="02010600030101010101" pitchFamily="2" charset="-122"/>
              </a:rPr>
              <a:t>29</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FCB4EDD7-7E97-44AE-9533-182523D3E4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704C7217-11F1-402B-B650-837B0E147B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a:extLst>
              <a:ext uri="{FF2B5EF4-FFF2-40B4-BE49-F238E27FC236}">
                <a16:creationId xmlns:a16="http://schemas.microsoft.com/office/drawing/2014/main" id="{D80F2233-37B5-41E4-A9CB-846D5ADD48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54F9AFDF-BF26-40DF-99DC-950FD978A4F1}" type="slidenum">
              <a:rPr lang="zh-CN" altLang="en-US" sz="1200">
                <a:latin typeface="Calibri" panose="020F0502020204030204" pitchFamily="34" charset="0"/>
                <a:ea typeface="宋体" panose="02010600030101010101" pitchFamily="2" charset="-122"/>
              </a:rPr>
              <a:pPr/>
              <a:t>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indent="0" eaLnBrk="1" hangingPunct="1">
              <a:spcBef>
                <a:spcPct val="0"/>
              </a:spcBef>
              <a:buFont typeface="Arial" panose="020B0604020202020204" pitchFamily="34" charset="0"/>
              <a:buNone/>
            </a:pPr>
            <a:endParaRPr lang="zh-CN" altLang="en-US"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3E4A028-3667-423E-A6B9-18F8A2E708EE}" type="slidenum">
              <a:rPr lang="zh-CN" altLang="en-US" sz="1200">
                <a:latin typeface="Calibri" panose="020F0502020204030204" pitchFamily="34" charset="0"/>
                <a:ea typeface="宋体" panose="02010600030101010101" pitchFamily="2" charset="-122"/>
              </a:rPr>
              <a:t>30</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3E4A028-3667-423E-A6B9-18F8A2E708EE}" type="slidenum">
              <a:rPr lang="zh-CN" altLang="en-US" sz="1200">
                <a:latin typeface="Calibri" panose="020F0502020204030204" pitchFamily="34" charset="0"/>
                <a:ea typeface="宋体" panose="02010600030101010101" pitchFamily="2" charset="-122"/>
              </a:rPr>
              <a:t>31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76A14585-AC35-4769-9B20-92CBCEFDED1A}" type="slidenum">
              <a:rPr lang="zh-CN" altLang="en-US" sz="1200">
                <a:latin typeface="Calibri" panose="020F0502020204030204" pitchFamily="34" charset="0"/>
                <a:ea typeface="宋体" panose="02010600030101010101" pitchFamily="2" charset="-122"/>
              </a:rPr>
              <a:t>32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41C165-23B0-4D7E-A3D8-ABBB9B4DDB00}" type="slidenum">
              <a:rPr lang="zh-CN" altLang="en-US" smtClean="0"/>
              <a:pPr>
                <a:defRPr/>
              </a:pPr>
              <a:t>33</a:t>
            </a:fld>
            <a:endParaRPr lang="zh-CN" altLang="en-US"/>
          </a:p>
        </p:txBody>
      </p:sp>
    </p:spTree>
    <p:extLst>
      <p:ext uri="{BB962C8B-B14F-4D97-AF65-F5344CB8AC3E}">
        <p14:creationId xmlns:p14="http://schemas.microsoft.com/office/powerpoint/2010/main" val="4243807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0DDD3233-33F6-4FAC-B715-32482CFA5425}" type="slidenum">
              <a:rPr lang="zh-CN" altLang="en-US" sz="1200">
                <a:latin typeface="Calibri" panose="020F0502020204030204" pitchFamily="34" charset="0"/>
                <a:ea typeface="宋体" panose="02010600030101010101" pitchFamily="2" charset="-122"/>
              </a:rPr>
              <a:t>34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932DC0D6-EFDB-4EE3-B0FA-84225587B8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a:extLst>
              <a:ext uri="{FF2B5EF4-FFF2-40B4-BE49-F238E27FC236}">
                <a16:creationId xmlns:a16="http://schemas.microsoft.com/office/drawing/2014/main" id="{0663A466-B304-4875-801D-DD7EADB7BB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5300" name="灯片编号占位符 3">
            <a:extLst>
              <a:ext uri="{FF2B5EF4-FFF2-40B4-BE49-F238E27FC236}">
                <a16:creationId xmlns:a16="http://schemas.microsoft.com/office/drawing/2014/main" id="{D6BE97E9-E0C0-4E78-80A1-7A8B1AF4DC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DCBB0C78-ED40-4E58-A91E-FED2287F9CE6}" type="slidenum">
              <a:rPr lang="zh-CN" altLang="en-US" sz="1200">
                <a:latin typeface="Calibri" panose="020F0502020204030204" pitchFamily="34" charset="0"/>
                <a:ea typeface="宋体" panose="02010600030101010101" pitchFamily="2" charset="-122"/>
              </a:rPr>
              <a:pPr/>
              <a:t>35</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1A26BE30-0461-4956-A1DF-9CACB4657C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10D868FA-FFAA-4412-A9D7-FF29CA0359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eaLnBrk="1" latinLnBrk="1" hangingPunct="1">
              <a:lnSpc>
                <a:spcPct val="150000"/>
              </a:lnSpc>
              <a:spcAft>
                <a:spcPts val="1000"/>
              </a:spcAft>
              <a:defRPr/>
            </a:pPr>
            <a:endParaRPr lang="zh-CN" altLang="en-US" dirty="0"/>
          </a:p>
        </p:txBody>
      </p:sp>
      <p:sp>
        <p:nvSpPr>
          <p:cNvPr id="19460" name="灯片编号占位符 3">
            <a:extLst>
              <a:ext uri="{FF2B5EF4-FFF2-40B4-BE49-F238E27FC236}">
                <a16:creationId xmlns:a16="http://schemas.microsoft.com/office/drawing/2014/main" id="{0B6DE0C9-6F0B-4ABE-BE80-4A7E65D68C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A358BF1-0DB8-42CD-9E20-774C0941D259}" type="slidenum">
              <a:rPr lang="zh-CN" altLang="en-US" sz="1200">
                <a:latin typeface="Calibri" panose="020F0502020204030204" pitchFamily="34" charset="0"/>
                <a:ea typeface="宋体" panose="02010600030101010101" pitchFamily="2" charset="-122"/>
              </a:rPr>
              <a:pPr/>
              <a:t>4</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75880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1A26BE30-0461-4956-A1DF-9CACB4657C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10D868FA-FFAA-4412-A9D7-FF29CA0359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spcAft>
                <a:spcPts val="1000"/>
              </a:spcAft>
              <a:defRPr/>
            </a:pPr>
            <a:endParaRPr lang="en-US" altLang="zh-CN" sz="900" dirty="0">
              <a:latin typeface="微软雅黑" panose="020B0503020204020204" pitchFamily="34" charset="-122"/>
            </a:endParaRPr>
          </a:p>
        </p:txBody>
      </p:sp>
      <p:sp>
        <p:nvSpPr>
          <p:cNvPr id="19460" name="灯片编号占位符 3">
            <a:extLst>
              <a:ext uri="{FF2B5EF4-FFF2-40B4-BE49-F238E27FC236}">
                <a16:creationId xmlns:a16="http://schemas.microsoft.com/office/drawing/2014/main" id="{0B6DE0C9-6F0B-4ABE-BE80-4A7E65D68C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A358BF1-0DB8-42CD-9E20-774C0941D259}" type="slidenum">
              <a:rPr lang="zh-CN" altLang="en-US" sz="1200">
                <a:latin typeface="Calibri" panose="020F0502020204030204" pitchFamily="34" charset="0"/>
                <a:ea typeface="宋体" panose="02010600030101010101" pitchFamily="2" charset="-122"/>
              </a:rPr>
              <a:pPr/>
              <a:t>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2282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1D11213F-FDEB-45A4-977C-00F4348823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BE884494-8F1D-4702-83E9-C67207FBAF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latinLnBrk="1" hangingPunct="1">
              <a:lnSpc>
                <a:spcPct val="150000"/>
              </a:lnSpc>
              <a:defRPr/>
            </a:pPr>
            <a:endParaRPr lang="en-US" altLang="zh-CN" sz="900" b="0" i="0" kern="1200" dirty="0">
              <a:solidFill>
                <a:schemeClr val="tx1"/>
              </a:solidFill>
              <a:effectLst/>
              <a:latin typeface="+mn-lt"/>
              <a:ea typeface="+mn-ea"/>
              <a:cs typeface="+mn-cs"/>
            </a:endParaRPr>
          </a:p>
        </p:txBody>
      </p:sp>
      <p:sp>
        <p:nvSpPr>
          <p:cNvPr id="29700" name="灯片编号占位符 3">
            <a:extLst>
              <a:ext uri="{FF2B5EF4-FFF2-40B4-BE49-F238E27FC236}">
                <a16:creationId xmlns:a16="http://schemas.microsoft.com/office/drawing/2014/main" id="{9D75BA56-745A-4555-AF97-D6A475449D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7A9CC3D1-7FEB-44E8-BD15-3C9D78125230}" type="slidenum">
              <a:rPr lang="zh-CN" altLang="en-US" sz="1200">
                <a:latin typeface="Calibri" panose="020F0502020204030204" pitchFamily="34" charset="0"/>
                <a:ea typeface="宋体" panose="02010600030101010101" pitchFamily="2" charset="-122"/>
              </a:rPr>
              <a:pPr/>
              <a:t>6</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48748697-A082-4081-9A4F-D1E3A768DE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EB29F389-90EC-4E6D-8945-DDD308BE49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5604" name="灯片编号占位符 3">
            <a:extLst>
              <a:ext uri="{FF2B5EF4-FFF2-40B4-BE49-F238E27FC236}">
                <a16:creationId xmlns:a16="http://schemas.microsoft.com/office/drawing/2014/main" id="{F71F4DF4-C1DC-47AE-90DC-C77624B7A8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7B95CD0A-2D6B-40D4-ADF8-71D7666A996A}" type="slidenum">
              <a:rPr lang="zh-CN" altLang="en-US" sz="1200">
                <a:latin typeface="Calibri" panose="020F0502020204030204" pitchFamily="34" charset="0"/>
                <a:ea typeface="宋体" panose="02010600030101010101" pitchFamily="2" charset="-122"/>
              </a:rPr>
              <a:pPr/>
              <a:t>7</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5BA53A54-CD79-4DEB-8878-EBB2259B2D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CFCA07E5-4DB8-4A81-AFDD-7F9AB886FE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27652" name="灯片编号占位符 3">
            <a:extLst>
              <a:ext uri="{FF2B5EF4-FFF2-40B4-BE49-F238E27FC236}">
                <a16:creationId xmlns:a16="http://schemas.microsoft.com/office/drawing/2014/main" id="{DBF2E512-8C1F-4CCE-8FC7-B803C2AF5A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77B23A83-C929-4BD1-A424-87832E9A0B22}" type="slidenum">
              <a:rPr lang="zh-CN" altLang="en-US" sz="1200">
                <a:latin typeface="Calibri" panose="020F0502020204030204" pitchFamily="34" charset="0"/>
                <a:ea typeface="宋体" panose="02010600030101010101" pitchFamily="2" charset="-122"/>
              </a:rPr>
              <a:pPr/>
              <a:t>8</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3818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41C165-23B0-4D7E-A3D8-ABBB9B4DDB00}" type="slidenum">
              <a:rPr lang="zh-CN" altLang="en-US" smtClean="0"/>
              <a:pPr>
                <a:defRPr/>
              </a:pPr>
              <a:t>9</a:t>
            </a:fld>
            <a:endParaRPr lang="zh-CN" altLang="en-US"/>
          </a:p>
        </p:txBody>
      </p:sp>
    </p:spTree>
    <p:extLst>
      <p:ext uri="{BB962C8B-B14F-4D97-AF65-F5344CB8AC3E}">
        <p14:creationId xmlns:p14="http://schemas.microsoft.com/office/powerpoint/2010/main" val="230783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5.xml"/><Relationship Id="rId4" Type="http://schemas.openxmlformats.org/officeDocument/2006/relationships/slide" Target="../slides/slide9.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5.xml"/><Relationship Id="rId4" Type="http://schemas.openxmlformats.org/officeDocument/2006/relationships/slide" Target="../slides/slide9.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5.xml"/><Relationship Id="rId4" Type="http://schemas.openxmlformats.org/officeDocument/2006/relationships/slide" Target="../slides/slide9.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5.xml"/><Relationship Id="rId4" Type="http://schemas.openxmlformats.org/officeDocument/2006/relationships/slide" Target="../slides/slide9.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5.xml"/><Relationship Id="rId4" Type="http://schemas.openxmlformats.org/officeDocument/2006/relationships/slide" Target="../slides/slide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D33B2050-A18E-4CC6-AF39-3F767A66E6DA}"/>
              </a:ext>
            </a:extLst>
          </p:cNvPr>
          <p:cNvSpPr>
            <a:spLocks noGrp="1"/>
          </p:cNvSpPr>
          <p:nvPr>
            <p:ph type="dt" sz="half" idx="10"/>
          </p:nvPr>
        </p:nvSpPr>
        <p:spPr/>
        <p:txBody>
          <a:bodyPr/>
          <a:lstStyle>
            <a:lvl1pPr>
              <a:defRPr/>
            </a:lvl1pPr>
          </a:lstStyle>
          <a:p>
            <a:pPr>
              <a:defRPr/>
            </a:pPr>
            <a:fld id="{D52624C4-D7A9-4EC2-B987-7B4CBE107C5E}" type="datetimeFigureOut">
              <a:rPr lang="zh-CN" altLang="en-US"/>
              <a:pPr>
                <a:defRPr/>
              </a:pPr>
              <a:t>2022/8/1</a:t>
            </a:fld>
            <a:endParaRPr lang="zh-CN" altLang="en-US"/>
          </a:p>
        </p:txBody>
      </p:sp>
      <p:sp>
        <p:nvSpPr>
          <p:cNvPr id="5" name="Footer Placeholder 4">
            <a:extLst>
              <a:ext uri="{FF2B5EF4-FFF2-40B4-BE49-F238E27FC236}">
                <a16:creationId xmlns:a16="http://schemas.microsoft.com/office/drawing/2014/main" id="{306BD7E5-F89F-4C83-8E78-704B514E330F}"/>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F50927E9-649D-484A-8A9D-884870A5094E}"/>
              </a:ext>
            </a:extLst>
          </p:cNvPr>
          <p:cNvSpPr>
            <a:spLocks noGrp="1"/>
          </p:cNvSpPr>
          <p:nvPr>
            <p:ph type="sldNum" sz="quarter" idx="12"/>
          </p:nvPr>
        </p:nvSpPr>
        <p:spPr/>
        <p:txBody>
          <a:bodyPr/>
          <a:lstStyle>
            <a:lvl1pPr>
              <a:defRPr/>
            </a:lvl1pPr>
          </a:lstStyle>
          <a:p>
            <a:pPr>
              <a:defRPr/>
            </a:pPr>
            <a:fld id="{B8EC57E4-416C-4105-821E-027144E1033D}" type="slidenum">
              <a:rPr lang="zh-CN" altLang="en-US"/>
              <a:pPr>
                <a:defRPr/>
              </a:pPr>
              <a:t>‹#›</a:t>
            </a:fld>
            <a:endParaRPr lang="zh-CN" altLang="en-US"/>
          </a:p>
        </p:txBody>
      </p:sp>
    </p:spTree>
    <p:extLst>
      <p:ext uri="{BB962C8B-B14F-4D97-AF65-F5344CB8AC3E}">
        <p14:creationId xmlns:p14="http://schemas.microsoft.com/office/powerpoint/2010/main" val="413910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224C5A-B1BF-4C78-B45D-71DE14CF7676}"/>
              </a:ext>
            </a:extLst>
          </p:cNvPr>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a:extLst>
              <a:ext uri="{FF2B5EF4-FFF2-40B4-BE49-F238E27FC236}">
                <a16:creationId xmlns:a16="http://schemas.microsoft.com/office/drawing/2014/main" id="{1869BF53-30CD-4EB1-93E2-EB10DBC86A57}"/>
              </a:ext>
            </a:extLst>
          </p:cNvPr>
          <p:cNvSpPr/>
          <p:nvPr userDrawn="1"/>
        </p:nvSpPr>
        <p:spPr>
          <a:xfrm>
            <a:off x="1920875" y="-1588"/>
            <a:ext cx="1412875" cy="5207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a:extLst>
              <a:ext uri="{FF2B5EF4-FFF2-40B4-BE49-F238E27FC236}">
                <a16:creationId xmlns:a16="http://schemas.microsoft.com/office/drawing/2014/main" id="{817EF63B-8429-4CE8-AFA2-71F311104B73}"/>
              </a:ext>
            </a:extLst>
          </p:cNvPr>
          <p:cNvGrpSpPr>
            <a:grpSpLocks/>
          </p:cNvGrpSpPr>
          <p:nvPr userDrawn="1"/>
        </p:nvGrpSpPr>
        <p:grpSpPr bwMode="auto">
          <a:xfrm>
            <a:off x="1370013" y="106363"/>
            <a:ext cx="1330325" cy="474662"/>
            <a:chOff x="1399441" y="1145221"/>
            <a:chExt cx="1329556" cy="474509"/>
          </a:xfrm>
        </p:grpSpPr>
        <p:sp>
          <p:nvSpPr>
            <p:cNvPr id="5" name="圆角矩形 9">
              <a:extLst>
                <a:ext uri="{FF2B5EF4-FFF2-40B4-BE49-F238E27FC236}">
                  <a16:creationId xmlns:a16="http://schemas.microsoft.com/office/drawing/2014/main" id="{DEBEF43D-BEF3-40D3-AA02-72E922E91A54}"/>
                </a:ext>
              </a:extLst>
            </p:cNvPr>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a:extLst>
                <a:ext uri="{FF2B5EF4-FFF2-40B4-BE49-F238E27FC236}">
                  <a16:creationId xmlns:a16="http://schemas.microsoft.com/office/drawing/2014/main" id="{0817EB28-0376-4572-AF9D-63859FD42D30}"/>
                </a:ext>
              </a:extLst>
            </p:cNvPr>
            <p:cNvSpPr txBox="1">
              <a:spLocks noChangeArrowheads="1"/>
            </p:cNvSpPr>
            <p:nvPr/>
          </p:nvSpPr>
          <p:spPr bwMode="auto">
            <a:xfrm>
              <a:off x="1691372" y="1281702"/>
              <a:ext cx="184044" cy="338028"/>
            </a:xfrm>
            <a:prstGeom prst="rect">
              <a:avLst/>
            </a:prstGeom>
            <a:noFill/>
            <a:ln>
              <a:noFill/>
            </a:ln>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rId2" action="ppaction://hlinksldjump" highlightClick="1"/>
            <a:extLst>
              <a:ext uri="{FF2B5EF4-FFF2-40B4-BE49-F238E27FC236}">
                <a16:creationId xmlns:a16="http://schemas.microsoft.com/office/drawing/2014/main" id="{B1A6ED62-7BEF-4463-8278-A05CEC17A9C2}"/>
              </a:ext>
            </a:extLst>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bg1"/>
                </a:solidFill>
                <a:latin typeface="+mn-ea"/>
              </a:rPr>
              <a:t>选题背景及意义</a:t>
            </a:r>
          </a:p>
        </p:txBody>
      </p:sp>
      <p:sp>
        <p:nvSpPr>
          <p:cNvPr id="8" name="TextBox 17">
            <a:hlinkClick r:id="" action="ppaction://hlinkshowjump?jump=nextslide" highlightClick="1"/>
            <a:hlinkHover r:id="rId3" action="ppaction://hlinksldjump" highlightClick="1"/>
            <a:extLst>
              <a:ext uri="{FF2B5EF4-FFF2-40B4-BE49-F238E27FC236}">
                <a16:creationId xmlns:a16="http://schemas.microsoft.com/office/drawing/2014/main" id="{D10F2520-0AB4-4FFA-B896-BCDF8C2EA4AC}"/>
              </a:ext>
            </a:extLst>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9" name="TextBox 18">
            <a:hlinkClick r:id="" action="ppaction://noaction" highlightClick="1"/>
            <a:hlinkHover r:id="rId4" action="ppaction://hlinksldjump" highlightClick="1"/>
            <a:extLst>
              <a:ext uri="{FF2B5EF4-FFF2-40B4-BE49-F238E27FC236}">
                <a16:creationId xmlns:a16="http://schemas.microsoft.com/office/drawing/2014/main" id="{74C9786B-EA86-416C-9703-868F3DC48C80}"/>
              </a:ext>
            </a:extLst>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10" name="TextBox 19">
            <a:hlinkClick r:id="" action="ppaction://noaction" highlightClick="1"/>
            <a:hlinkHover r:id="rId5" action="ppaction://hlinksldjump" highlightClick="1"/>
            <a:extLst>
              <a:ext uri="{FF2B5EF4-FFF2-40B4-BE49-F238E27FC236}">
                <a16:creationId xmlns:a16="http://schemas.microsoft.com/office/drawing/2014/main" id="{6BD5E98F-EFA1-4523-88DF-C57FFA4809CE}"/>
              </a:ext>
            </a:extLst>
          </p:cNvPr>
          <p:cNvSpPr txBox="1"/>
          <p:nvPr userDrawn="1"/>
        </p:nvSpPr>
        <p:spPr>
          <a:xfrm>
            <a:off x="6213475" y="141288"/>
            <a:ext cx="1528763"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1" name="TextBox 20">
            <a:hlinkClick r:id="" action="ppaction://noaction" highlightClick="1"/>
            <a:hlinkHover r:id="rId2" action="ppaction://hlinksldjump" highlightClick="1"/>
            <a:extLst>
              <a:ext uri="{FF2B5EF4-FFF2-40B4-BE49-F238E27FC236}">
                <a16:creationId xmlns:a16="http://schemas.microsoft.com/office/drawing/2014/main" id="{4A453DCE-7F4C-44D2-B009-869480170851}"/>
              </a:ext>
            </a:extLst>
          </p:cNvPr>
          <p:cNvSpPr txBox="1"/>
          <p:nvPr userDrawn="1"/>
        </p:nvSpPr>
        <p:spPr>
          <a:xfrm>
            <a:off x="7742238" y="149225"/>
            <a:ext cx="14017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2" name="直接连接符 11">
            <a:extLst>
              <a:ext uri="{FF2B5EF4-FFF2-40B4-BE49-F238E27FC236}">
                <a16:creationId xmlns:a16="http://schemas.microsoft.com/office/drawing/2014/main" id="{4EF10F8D-7295-431A-B93C-240FABF5DE18}"/>
              </a:ext>
            </a:extLst>
          </p:cNvPr>
          <p:cNvCxnSpPr/>
          <p:nvPr userDrawn="1"/>
        </p:nvCxnSpPr>
        <p:spPr>
          <a:xfrm>
            <a:off x="4597400"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F2DDB68-0963-406F-8260-2D15A4ECAC0A}"/>
              </a:ext>
            </a:extLst>
          </p:cNvPr>
          <p:cNvCxnSpPr/>
          <p:nvPr userDrawn="1"/>
        </p:nvCxnSpPr>
        <p:spPr>
          <a:xfrm>
            <a:off x="619442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7F3AC5E-2661-4CE1-A9FE-F71B9B537AEB}"/>
              </a:ext>
            </a:extLst>
          </p:cNvPr>
          <p:cNvCxnSpPr/>
          <p:nvPr userDrawn="1"/>
        </p:nvCxnSpPr>
        <p:spPr>
          <a:xfrm>
            <a:off x="772477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9">
            <a:extLst>
              <a:ext uri="{FF2B5EF4-FFF2-40B4-BE49-F238E27FC236}">
                <a16:creationId xmlns:a16="http://schemas.microsoft.com/office/drawing/2014/main" id="{391D1D58-38BA-420B-9938-828DAF7B6933}"/>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73050" y="57150"/>
            <a:ext cx="12430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983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4FE68C-A27E-413D-A59A-29C6484BBE05}"/>
              </a:ext>
            </a:extLst>
          </p:cNvPr>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a:extLst>
              <a:ext uri="{FF2B5EF4-FFF2-40B4-BE49-F238E27FC236}">
                <a16:creationId xmlns:a16="http://schemas.microsoft.com/office/drawing/2014/main" id="{C9ECE59A-7D45-4787-ACD7-758F5561E9A3}"/>
              </a:ext>
            </a:extLst>
          </p:cNvPr>
          <p:cNvSpPr/>
          <p:nvPr userDrawn="1"/>
        </p:nvSpPr>
        <p:spPr>
          <a:xfrm>
            <a:off x="3333750" y="-1588"/>
            <a:ext cx="1263650" cy="5207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a:extLst>
              <a:ext uri="{FF2B5EF4-FFF2-40B4-BE49-F238E27FC236}">
                <a16:creationId xmlns:a16="http://schemas.microsoft.com/office/drawing/2014/main" id="{9A26C8F0-FA40-4632-9E3A-8538D5067933}"/>
              </a:ext>
            </a:extLst>
          </p:cNvPr>
          <p:cNvGrpSpPr>
            <a:grpSpLocks/>
          </p:cNvGrpSpPr>
          <p:nvPr userDrawn="1"/>
        </p:nvGrpSpPr>
        <p:grpSpPr bwMode="auto">
          <a:xfrm>
            <a:off x="1370013" y="106363"/>
            <a:ext cx="1330325" cy="474662"/>
            <a:chOff x="1399441" y="1145221"/>
            <a:chExt cx="1329556" cy="474509"/>
          </a:xfrm>
        </p:grpSpPr>
        <p:sp>
          <p:nvSpPr>
            <p:cNvPr id="5" name="圆角矩形 9">
              <a:extLst>
                <a:ext uri="{FF2B5EF4-FFF2-40B4-BE49-F238E27FC236}">
                  <a16:creationId xmlns:a16="http://schemas.microsoft.com/office/drawing/2014/main" id="{FC8B4B7F-0F0A-4CE8-9C51-17ACE0149739}"/>
                </a:ext>
              </a:extLst>
            </p:cNvPr>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a:extLst>
                <a:ext uri="{FF2B5EF4-FFF2-40B4-BE49-F238E27FC236}">
                  <a16:creationId xmlns:a16="http://schemas.microsoft.com/office/drawing/2014/main" id="{F2F4E6FF-F0D0-4BE5-B4E7-7DC981A74ACB}"/>
                </a:ext>
              </a:extLst>
            </p:cNvPr>
            <p:cNvSpPr txBox="1">
              <a:spLocks noChangeArrowheads="1"/>
            </p:cNvSpPr>
            <p:nvPr/>
          </p:nvSpPr>
          <p:spPr bwMode="auto">
            <a:xfrm>
              <a:off x="1691372" y="1281702"/>
              <a:ext cx="184044" cy="338028"/>
            </a:xfrm>
            <a:prstGeom prst="rect">
              <a:avLst/>
            </a:prstGeom>
            <a:noFill/>
            <a:ln>
              <a:noFill/>
            </a:ln>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rId2" action="ppaction://hlinksldjump" highlightClick="1"/>
            <a:extLst>
              <a:ext uri="{FF2B5EF4-FFF2-40B4-BE49-F238E27FC236}">
                <a16:creationId xmlns:a16="http://schemas.microsoft.com/office/drawing/2014/main" id="{631E4256-5939-4590-AC40-E8643469A8D8}"/>
              </a:ext>
            </a:extLst>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8" name="TextBox 17">
            <a:hlinkClick r:id="" action="ppaction://hlinkshowjump?jump=nextslide" highlightClick="1"/>
            <a:hlinkHover r:id="rId3" action="ppaction://hlinksldjump" highlightClick="1"/>
            <a:extLst>
              <a:ext uri="{FF2B5EF4-FFF2-40B4-BE49-F238E27FC236}">
                <a16:creationId xmlns:a16="http://schemas.microsoft.com/office/drawing/2014/main" id="{6C9999F3-DAF2-484F-9DCA-605E593419BF}"/>
              </a:ext>
            </a:extLst>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论文综述</a:t>
            </a:r>
          </a:p>
        </p:txBody>
      </p:sp>
      <p:sp>
        <p:nvSpPr>
          <p:cNvPr id="9" name="TextBox 18">
            <a:hlinkClick r:id="" action="ppaction://noaction" highlightClick="1"/>
            <a:hlinkHover r:id="rId4" action="ppaction://hlinksldjump" highlightClick="1"/>
            <a:extLst>
              <a:ext uri="{FF2B5EF4-FFF2-40B4-BE49-F238E27FC236}">
                <a16:creationId xmlns:a16="http://schemas.microsoft.com/office/drawing/2014/main" id="{68CEA7E9-32C8-4895-AC7C-78505BDDAC76}"/>
              </a:ext>
            </a:extLst>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10" name="TextBox 19">
            <a:hlinkClick r:id="" action="ppaction://noaction" highlightClick="1"/>
            <a:hlinkHover r:id="rId5" action="ppaction://hlinksldjump" highlightClick="1"/>
            <a:extLst>
              <a:ext uri="{FF2B5EF4-FFF2-40B4-BE49-F238E27FC236}">
                <a16:creationId xmlns:a16="http://schemas.microsoft.com/office/drawing/2014/main" id="{3CFA01A0-AED3-45AE-AC46-D4538B547D5F}"/>
              </a:ext>
            </a:extLst>
          </p:cNvPr>
          <p:cNvSpPr txBox="1"/>
          <p:nvPr userDrawn="1"/>
        </p:nvSpPr>
        <p:spPr>
          <a:xfrm>
            <a:off x="6213475" y="141288"/>
            <a:ext cx="1528763"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1" name="TextBox 20">
            <a:hlinkClick r:id="" action="ppaction://noaction" highlightClick="1"/>
            <a:hlinkHover r:id="rId2" action="ppaction://hlinksldjump" highlightClick="1"/>
            <a:extLst>
              <a:ext uri="{FF2B5EF4-FFF2-40B4-BE49-F238E27FC236}">
                <a16:creationId xmlns:a16="http://schemas.microsoft.com/office/drawing/2014/main" id="{F41B5E25-5698-4F37-A133-145821BB5C87}"/>
              </a:ext>
            </a:extLst>
          </p:cNvPr>
          <p:cNvSpPr txBox="1"/>
          <p:nvPr userDrawn="1"/>
        </p:nvSpPr>
        <p:spPr>
          <a:xfrm>
            <a:off x="7742238" y="149225"/>
            <a:ext cx="14017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2" name="直接连接符 11">
            <a:extLst>
              <a:ext uri="{FF2B5EF4-FFF2-40B4-BE49-F238E27FC236}">
                <a16:creationId xmlns:a16="http://schemas.microsoft.com/office/drawing/2014/main" id="{A07D3938-2E52-41BD-9205-3C27BAEDDCA8}"/>
              </a:ext>
            </a:extLst>
          </p:cNvPr>
          <p:cNvCxnSpPr/>
          <p:nvPr userDrawn="1"/>
        </p:nvCxnSpPr>
        <p:spPr>
          <a:xfrm>
            <a:off x="619442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D265177-6B2B-4C4C-8726-7822CCB44E05}"/>
              </a:ext>
            </a:extLst>
          </p:cNvPr>
          <p:cNvCxnSpPr/>
          <p:nvPr userDrawn="1"/>
        </p:nvCxnSpPr>
        <p:spPr>
          <a:xfrm>
            <a:off x="772477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8">
            <a:extLst>
              <a:ext uri="{FF2B5EF4-FFF2-40B4-BE49-F238E27FC236}">
                <a16:creationId xmlns:a16="http://schemas.microsoft.com/office/drawing/2014/main" id="{2468754D-2B13-4018-AA34-EA5A0B43F358}"/>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73050" y="57150"/>
            <a:ext cx="12430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4">
            <a:extLst>
              <a:ext uri="{FF2B5EF4-FFF2-40B4-BE49-F238E27FC236}">
                <a16:creationId xmlns:a16="http://schemas.microsoft.com/office/drawing/2014/main" id="{C3FCDAD8-1C7E-4572-8588-90C41AF627BB}"/>
              </a:ext>
            </a:extLst>
          </p:cNvPr>
          <p:cNvCxnSpPr/>
          <p:nvPr userDrawn="1"/>
        </p:nvCxnSpPr>
        <p:spPr>
          <a:xfrm>
            <a:off x="1849438"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1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2D7C9C-0249-4000-A254-9CEF07FE6D67}"/>
              </a:ext>
            </a:extLst>
          </p:cNvPr>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a:extLst>
              <a:ext uri="{FF2B5EF4-FFF2-40B4-BE49-F238E27FC236}">
                <a16:creationId xmlns:a16="http://schemas.microsoft.com/office/drawing/2014/main" id="{6BD83C95-49EB-4A68-ADCA-1546ABE48860}"/>
              </a:ext>
            </a:extLst>
          </p:cNvPr>
          <p:cNvSpPr/>
          <p:nvPr userDrawn="1"/>
        </p:nvSpPr>
        <p:spPr>
          <a:xfrm>
            <a:off x="4629150" y="6350"/>
            <a:ext cx="1573213" cy="520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a:extLst>
              <a:ext uri="{FF2B5EF4-FFF2-40B4-BE49-F238E27FC236}">
                <a16:creationId xmlns:a16="http://schemas.microsoft.com/office/drawing/2014/main" id="{2D5DF534-58D9-42A7-8A91-2C66117CF390}"/>
              </a:ext>
            </a:extLst>
          </p:cNvPr>
          <p:cNvGrpSpPr>
            <a:grpSpLocks/>
          </p:cNvGrpSpPr>
          <p:nvPr userDrawn="1"/>
        </p:nvGrpSpPr>
        <p:grpSpPr bwMode="auto">
          <a:xfrm>
            <a:off x="1370013" y="106363"/>
            <a:ext cx="1330325" cy="474662"/>
            <a:chOff x="1399441" y="1145221"/>
            <a:chExt cx="1329556" cy="474509"/>
          </a:xfrm>
        </p:grpSpPr>
        <p:sp>
          <p:nvSpPr>
            <p:cNvPr id="5" name="圆角矩形 9">
              <a:extLst>
                <a:ext uri="{FF2B5EF4-FFF2-40B4-BE49-F238E27FC236}">
                  <a16:creationId xmlns:a16="http://schemas.microsoft.com/office/drawing/2014/main" id="{01BCA827-3C33-424D-987B-630DF4C9393E}"/>
                </a:ext>
              </a:extLst>
            </p:cNvPr>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a:extLst>
                <a:ext uri="{FF2B5EF4-FFF2-40B4-BE49-F238E27FC236}">
                  <a16:creationId xmlns:a16="http://schemas.microsoft.com/office/drawing/2014/main" id="{C991B3A6-3D24-4C03-AFC6-EACC764D6F0F}"/>
                </a:ext>
              </a:extLst>
            </p:cNvPr>
            <p:cNvSpPr txBox="1">
              <a:spLocks noChangeArrowheads="1"/>
            </p:cNvSpPr>
            <p:nvPr/>
          </p:nvSpPr>
          <p:spPr bwMode="auto">
            <a:xfrm>
              <a:off x="1691372" y="1281702"/>
              <a:ext cx="184044" cy="338028"/>
            </a:xfrm>
            <a:prstGeom prst="rect">
              <a:avLst/>
            </a:prstGeom>
            <a:noFill/>
            <a:ln>
              <a:noFill/>
            </a:ln>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rId2" action="ppaction://hlinksldjump" highlightClick="1"/>
            <a:extLst>
              <a:ext uri="{FF2B5EF4-FFF2-40B4-BE49-F238E27FC236}">
                <a16:creationId xmlns:a16="http://schemas.microsoft.com/office/drawing/2014/main" id="{24E7BB18-D3DE-4602-A53B-CAC2AA193D5B}"/>
              </a:ext>
            </a:extLst>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8" name="TextBox 17">
            <a:hlinkClick r:id="" action="ppaction://hlinkshowjump?jump=nextslide" highlightClick="1"/>
            <a:hlinkHover r:id="rId3" action="ppaction://hlinksldjump" highlightClick="1"/>
            <a:extLst>
              <a:ext uri="{FF2B5EF4-FFF2-40B4-BE49-F238E27FC236}">
                <a16:creationId xmlns:a16="http://schemas.microsoft.com/office/drawing/2014/main" id="{9CC00AC0-1C3A-429A-BF90-907350DBF481}"/>
              </a:ext>
            </a:extLst>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9" name="TextBox 18">
            <a:hlinkClick r:id="" action="ppaction://noaction" highlightClick="1"/>
            <a:hlinkHover r:id="rId4" action="ppaction://hlinksldjump" highlightClick="1"/>
            <a:extLst>
              <a:ext uri="{FF2B5EF4-FFF2-40B4-BE49-F238E27FC236}">
                <a16:creationId xmlns:a16="http://schemas.microsoft.com/office/drawing/2014/main" id="{0D714B6A-E572-4ACC-8571-614ED8C9955E}"/>
              </a:ext>
            </a:extLst>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关键技术与难点</a:t>
            </a:r>
          </a:p>
        </p:txBody>
      </p:sp>
      <p:sp>
        <p:nvSpPr>
          <p:cNvPr id="10" name="TextBox 19">
            <a:hlinkClick r:id="" action="ppaction://noaction" highlightClick="1"/>
            <a:hlinkHover r:id="rId5" action="ppaction://hlinksldjump" highlightClick="1"/>
            <a:extLst>
              <a:ext uri="{FF2B5EF4-FFF2-40B4-BE49-F238E27FC236}">
                <a16:creationId xmlns:a16="http://schemas.microsoft.com/office/drawing/2014/main" id="{2270A100-E2E1-4CB4-9F7D-2427A3FE87DE}"/>
              </a:ext>
            </a:extLst>
          </p:cNvPr>
          <p:cNvSpPr txBox="1"/>
          <p:nvPr userDrawn="1"/>
        </p:nvSpPr>
        <p:spPr>
          <a:xfrm>
            <a:off x="6213475" y="141288"/>
            <a:ext cx="1528763"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1" name="TextBox 20">
            <a:hlinkClick r:id="" action="ppaction://noaction" highlightClick="1"/>
            <a:hlinkHover r:id="rId2" action="ppaction://hlinksldjump" highlightClick="1"/>
            <a:extLst>
              <a:ext uri="{FF2B5EF4-FFF2-40B4-BE49-F238E27FC236}">
                <a16:creationId xmlns:a16="http://schemas.microsoft.com/office/drawing/2014/main" id="{125910C2-03C2-477F-BD63-E5ABB4889736}"/>
              </a:ext>
            </a:extLst>
          </p:cNvPr>
          <p:cNvSpPr txBox="1"/>
          <p:nvPr userDrawn="1"/>
        </p:nvSpPr>
        <p:spPr>
          <a:xfrm>
            <a:off x="7742238" y="149225"/>
            <a:ext cx="14017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2" name="直接连接符 11">
            <a:extLst>
              <a:ext uri="{FF2B5EF4-FFF2-40B4-BE49-F238E27FC236}">
                <a16:creationId xmlns:a16="http://schemas.microsoft.com/office/drawing/2014/main" id="{C520B2D5-FF8C-4693-BAD5-9122104D9D5A}"/>
              </a:ext>
            </a:extLst>
          </p:cNvPr>
          <p:cNvCxnSpPr/>
          <p:nvPr userDrawn="1"/>
        </p:nvCxnSpPr>
        <p:spPr>
          <a:xfrm>
            <a:off x="3340100"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5D4A2F2-8974-4594-BDAB-A70B21CBEBAF}"/>
              </a:ext>
            </a:extLst>
          </p:cNvPr>
          <p:cNvCxnSpPr/>
          <p:nvPr userDrawn="1"/>
        </p:nvCxnSpPr>
        <p:spPr>
          <a:xfrm>
            <a:off x="772477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8">
            <a:extLst>
              <a:ext uri="{FF2B5EF4-FFF2-40B4-BE49-F238E27FC236}">
                <a16:creationId xmlns:a16="http://schemas.microsoft.com/office/drawing/2014/main" id="{8C85EB6E-45CF-4700-8099-7A5CB8C69BB1}"/>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73050" y="57150"/>
            <a:ext cx="12430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4">
            <a:extLst>
              <a:ext uri="{FF2B5EF4-FFF2-40B4-BE49-F238E27FC236}">
                <a16:creationId xmlns:a16="http://schemas.microsoft.com/office/drawing/2014/main" id="{0D8B5DC2-293E-4866-BA4E-995B5E038F11}"/>
              </a:ext>
            </a:extLst>
          </p:cNvPr>
          <p:cNvCxnSpPr/>
          <p:nvPr userDrawn="1"/>
        </p:nvCxnSpPr>
        <p:spPr>
          <a:xfrm>
            <a:off x="1849438"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627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16F9CE-C718-4728-816F-71B5D3BCE424}"/>
              </a:ext>
            </a:extLst>
          </p:cNvPr>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a:extLst>
              <a:ext uri="{FF2B5EF4-FFF2-40B4-BE49-F238E27FC236}">
                <a16:creationId xmlns:a16="http://schemas.microsoft.com/office/drawing/2014/main" id="{196C585B-0714-4B49-9C98-1C049A89E771}"/>
              </a:ext>
            </a:extLst>
          </p:cNvPr>
          <p:cNvSpPr/>
          <p:nvPr userDrawn="1"/>
        </p:nvSpPr>
        <p:spPr>
          <a:xfrm>
            <a:off x="6194425" y="7938"/>
            <a:ext cx="1547813" cy="5191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a:extLst>
              <a:ext uri="{FF2B5EF4-FFF2-40B4-BE49-F238E27FC236}">
                <a16:creationId xmlns:a16="http://schemas.microsoft.com/office/drawing/2014/main" id="{0347B12A-EE70-46B5-A681-CC7E4B870CF2}"/>
              </a:ext>
            </a:extLst>
          </p:cNvPr>
          <p:cNvGrpSpPr>
            <a:grpSpLocks/>
          </p:cNvGrpSpPr>
          <p:nvPr userDrawn="1"/>
        </p:nvGrpSpPr>
        <p:grpSpPr bwMode="auto">
          <a:xfrm>
            <a:off x="1370013" y="106363"/>
            <a:ext cx="1330325" cy="474662"/>
            <a:chOff x="1399441" y="1145221"/>
            <a:chExt cx="1329556" cy="474509"/>
          </a:xfrm>
        </p:grpSpPr>
        <p:sp>
          <p:nvSpPr>
            <p:cNvPr id="5" name="圆角矩形 9">
              <a:extLst>
                <a:ext uri="{FF2B5EF4-FFF2-40B4-BE49-F238E27FC236}">
                  <a16:creationId xmlns:a16="http://schemas.microsoft.com/office/drawing/2014/main" id="{784BF97C-6AC1-4A5E-B575-37FC0B71DEE7}"/>
                </a:ext>
              </a:extLst>
            </p:cNvPr>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a:extLst>
                <a:ext uri="{FF2B5EF4-FFF2-40B4-BE49-F238E27FC236}">
                  <a16:creationId xmlns:a16="http://schemas.microsoft.com/office/drawing/2014/main" id="{C5FDE06A-8B48-454F-AE75-00A5B7E65ACC}"/>
                </a:ext>
              </a:extLst>
            </p:cNvPr>
            <p:cNvSpPr txBox="1">
              <a:spLocks noChangeArrowheads="1"/>
            </p:cNvSpPr>
            <p:nvPr/>
          </p:nvSpPr>
          <p:spPr bwMode="auto">
            <a:xfrm>
              <a:off x="1691372" y="1281702"/>
              <a:ext cx="184044" cy="338028"/>
            </a:xfrm>
            <a:prstGeom prst="rect">
              <a:avLst/>
            </a:prstGeom>
            <a:noFill/>
            <a:ln>
              <a:noFill/>
            </a:ln>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rId2" action="ppaction://hlinksldjump" highlightClick="1"/>
            <a:extLst>
              <a:ext uri="{FF2B5EF4-FFF2-40B4-BE49-F238E27FC236}">
                <a16:creationId xmlns:a16="http://schemas.microsoft.com/office/drawing/2014/main" id="{0BF757CC-7554-400D-B139-9B90BF18AA4F}"/>
              </a:ext>
            </a:extLst>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8" name="TextBox 17">
            <a:hlinkClick r:id="" action="ppaction://hlinkshowjump?jump=nextslide" highlightClick="1"/>
            <a:hlinkHover r:id="rId3" action="ppaction://hlinksldjump" highlightClick="1"/>
            <a:extLst>
              <a:ext uri="{FF2B5EF4-FFF2-40B4-BE49-F238E27FC236}">
                <a16:creationId xmlns:a16="http://schemas.microsoft.com/office/drawing/2014/main" id="{8CE9E6C4-995E-4B22-BA27-6EEA1C01F146}"/>
              </a:ext>
            </a:extLst>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9" name="TextBox 18">
            <a:hlinkClick r:id="" action="ppaction://noaction" highlightClick="1"/>
            <a:hlinkHover r:id="rId4" action="ppaction://hlinksldjump" highlightClick="1"/>
            <a:extLst>
              <a:ext uri="{FF2B5EF4-FFF2-40B4-BE49-F238E27FC236}">
                <a16:creationId xmlns:a16="http://schemas.microsoft.com/office/drawing/2014/main" id="{89796E0F-2B7D-4AF0-B7F5-95CF106732ED}"/>
              </a:ext>
            </a:extLst>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10" name="TextBox 19">
            <a:hlinkClick r:id="" action="ppaction://noaction" highlightClick="1"/>
            <a:hlinkHover r:id="rId5" action="ppaction://hlinksldjump" highlightClick="1"/>
            <a:extLst>
              <a:ext uri="{FF2B5EF4-FFF2-40B4-BE49-F238E27FC236}">
                <a16:creationId xmlns:a16="http://schemas.microsoft.com/office/drawing/2014/main" id="{8E0324C1-4756-495E-900F-EBEE5948539C}"/>
              </a:ext>
            </a:extLst>
          </p:cNvPr>
          <p:cNvSpPr txBox="1"/>
          <p:nvPr userDrawn="1"/>
        </p:nvSpPr>
        <p:spPr>
          <a:xfrm>
            <a:off x="6213475" y="141288"/>
            <a:ext cx="1528763"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研究成果与应用</a:t>
            </a:r>
          </a:p>
        </p:txBody>
      </p:sp>
      <p:sp>
        <p:nvSpPr>
          <p:cNvPr id="11" name="TextBox 20">
            <a:hlinkClick r:id="" action="ppaction://noaction" highlightClick="1"/>
            <a:hlinkHover r:id="rId2" action="ppaction://hlinksldjump" highlightClick="1"/>
            <a:extLst>
              <a:ext uri="{FF2B5EF4-FFF2-40B4-BE49-F238E27FC236}">
                <a16:creationId xmlns:a16="http://schemas.microsoft.com/office/drawing/2014/main" id="{52327F41-AA05-4E75-9D27-A9BE5A4AF4AD}"/>
              </a:ext>
            </a:extLst>
          </p:cNvPr>
          <p:cNvSpPr txBox="1"/>
          <p:nvPr userDrawn="1"/>
        </p:nvSpPr>
        <p:spPr>
          <a:xfrm>
            <a:off x="7742238" y="149225"/>
            <a:ext cx="14017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2" name="直接连接符 11">
            <a:extLst>
              <a:ext uri="{FF2B5EF4-FFF2-40B4-BE49-F238E27FC236}">
                <a16:creationId xmlns:a16="http://schemas.microsoft.com/office/drawing/2014/main" id="{97C04A92-4F69-4F5C-8276-0C530CF1E808}"/>
              </a:ext>
            </a:extLst>
          </p:cNvPr>
          <p:cNvCxnSpPr/>
          <p:nvPr userDrawn="1"/>
        </p:nvCxnSpPr>
        <p:spPr>
          <a:xfrm>
            <a:off x="3340100"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片 17">
            <a:extLst>
              <a:ext uri="{FF2B5EF4-FFF2-40B4-BE49-F238E27FC236}">
                <a16:creationId xmlns:a16="http://schemas.microsoft.com/office/drawing/2014/main" id="{2F8C8EB3-EB15-4AF6-A723-848872A5CE4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73050" y="57150"/>
            <a:ext cx="12430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9303A7FC-46C3-44A0-A114-33BD96473065}"/>
              </a:ext>
            </a:extLst>
          </p:cNvPr>
          <p:cNvCxnSpPr/>
          <p:nvPr userDrawn="1"/>
        </p:nvCxnSpPr>
        <p:spPr>
          <a:xfrm>
            <a:off x="1849438"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4715879-B9D0-47B4-A208-BCE1E4E6D0C9}"/>
              </a:ext>
            </a:extLst>
          </p:cNvPr>
          <p:cNvCxnSpPr/>
          <p:nvPr userDrawn="1"/>
        </p:nvCxnSpPr>
        <p:spPr>
          <a:xfrm>
            <a:off x="4602163"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087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7B065D-D793-4DFC-87E5-6A5A10E6B8AC}"/>
              </a:ext>
            </a:extLst>
          </p:cNvPr>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a:extLst>
              <a:ext uri="{FF2B5EF4-FFF2-40B4-BE49-F238E27FC236}">
                <a16:creationId xmlns:a16="http://schemas.microsoft.com/office/drawing/2014/main" id="{DCC3FCC6-C5CE-4FFB-B8A5-390C6A55824D}"/>
              </a:ext>
            </a:extLst>
          </p:cNvPr>
          <p:cNvSpPr/>
          <p:nvPr userDrawn="1"/>
        </p:nvSpPr>
        <p:spPr>
          <a:xfrm>
            <a:off x="7769225" y="-4763"/>
            <a:ext cx="1374775" cy="5207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a:extLst>
              <a:ext uri="{FF2B5EF4-FFF2-40B4-BE49-F238E27FC236}">
                <a16:creationId xmlns:a16="http://schemas.microsoft.com/office/drawing/2014/main" id="{224133D0-1A78-466C-B48F-E199FF19D7B4}"/>
              </a:ext>
            </a:extLst>
          </p:cNvPr>
          <p:cNvGrpSpPr>
            <a:grpSpLocks/>
          </p:cNvGrpSpPr>
          <p:nvPr userDrawn="1"/>
        </p:nvGrpSpPr>
        <p:grpSpPr bwMode="auto">
          <a:xfrm>
            <a:off x="1370013" y="106363"/>
            <a:ext cx="1330325" cy="474662"/>
            <a:chOff x="1399441" y="1145221"/>
            <a:chExt cx="1329556" cy="474509"/>
          </a:xfrm>
        </p:grpSpPr>
        <p:sp>
          <p:nvSpPr>
            <p:cNvPr id="5" name="圆角矩形 9">
              <a:extLst>
                <a:ext uri="{FF2B5EF4-FFF2-40B4-BE49-F238E27FC236}">
                  <a16:creationId xmlns:a16="http://schemas.microsoft.com/office/drawing/2014/main" id="{08E91A69-2D3C-4C1E-8536-FE2758D0153A}"/>
                </a:ext>
              </a:extLst>
            </p:cNvPr>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a:extLst>
                <a:ext uri="{FF2B5EF4-FFF2-40B4-BE49-F238E27FC236}">
                  <a16:creationId xmlns:a16="http://schemas.microsoft.com/office/drawing/2014/main" id="{FB8B98D6-B31D-4549-A22F-3378324126A9}"/>
                </a:ext>
              </a:extLst>
            </p:cNvPr>
            <p:cNvSpPr txBox="1">
              <a:spLocks noChangeArrowheads="1"/>
            </p:cNvSpPr>
            <p:nvPr/>
          </p:nvSpPr>
          <p:spPr bwMode="auto">
            <a:xfrm>
              <a:off x="1691372" y="1281702"/>
              <a:ext cx="184044" cy="338028"/>
            </a:xfrm>
            <a:prstGeom prst="rect">
              <a:avLst/>
            </a:prstGeom>
            <a:noFill/>
            <a:ln>
              <a:noFill/>
            </a:ln>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rId2" action="ppaction://hlinksldjump" highlightClick="1"/>
            <a:extLst>
              <a:ext uri="{FF2B5EF4-FFF2-40B4-BE49-F238E27FC236}">
                <a16:creationId xmlns:a16="http://schemas.microsoft.com/office/drawing/2014/main" id="{9B1CA3D3-E37E-44F0-A405-BD7294726A31}"/>
              </a:ext>
            </a:extLst>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8" name="TextBox 17">
            <a:hlinkClick r:id="" action="ppaction://hlinkshowjump?jump=nextslide" highlightClick="1"/>
            <a:hlinkHover r:id="rId3" action="ppaction://hlinksldjump" highlightClick="1"/>
            <a:extLst>
              <a:ext uri="{FF2B5EF4-FFF2-40B4-BE49-F238E27FC236}">
                <a16:creationId xmlns:a16="http://schemas.microsoft.com/office/drawing/2014/main" id="{A63418FF-C0C0-48C4-9843-FB46AD1512AE}"/>
              </a:ext>
            </a:extLst>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9" name="TextBox 18">
            <a:hlinkClick r:id="" action="ppaction://noaction" highlightClick="1"/>
            <a:hlinkHover r:id="rId4" action="ppaction://hlinksldjump" highlightClick="1"/>
            <a:extLst>
              <a:ext uri="{FF2B5EF4-FFF2-40B4-BE49-F238E27FC236}">
                <a16:creationId xmlns:a16="http://schemas.microsoft.com/office/drawing/2014/main" id="{F7DC9327-129F-408A-9046-278CADF479B3}"/>
              </a:ext>
            </a:extLst>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10" name="TextBox 19">
            <a:hlinkClick r:id="" action="ppaction://noaction" highlightClick="1"/>
            <a:hlinkHover r:id="rId5" action="ppaction://hlinksldjump" highlightClick="1"/>
            <a:extLst>
              <a:ext uri="{FF2B5EF4-FFF2-40B4-BE49-F238E27FC236}">
                <a16:creationId xmlns:a16="http://schemas.microsoft.com/office/drawing/2014/main" id="{6E2D7907-2DC5-4545-A1E5-24E613595CA6}"/>
              </a:ext>
            </a:extLst>
          </p:cNvPr>
          <p:cNvSpPr txBox="1"/>
          <p:nvPr userDrawn="1"/>
        </p:nvSpPr>
        <p:spPr>
          <a:xfrm>
            <a:off x="6205538" y="141288"/>
            <a:ext cx="15541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1" name="TextBox 20">
            <a:hlinkClick r:id="" action="ppaction://noaction" highlightClick="1"/>
            <a:hlinkHover r:id="rId2" action="ppaction://hlinksldjump" highlightClick="1"/>
            <a:extLst>
              <a:ext uri="{FF2B5EF4-FFF2-40B4-BE49-F238E27FC236}">
                <a16:creationId xmlns:a16="http://schemas.microsoft.com/office/drawing/2014/main" id="{F8478F59-9679-4DF8-BD98-6CEDB1261C0C}"/>
              </a:ext>
            </a:extLst>
          </p:cNvPr>
          <p:cNvSpPr txBox="1"/>
          <p:nvPr userDrawn="1"/>
        </p:nvSpPr>
        <p:spPr>
          <a:xfrm>
            <a:off x="7789863" y="149225"/>
            <a:ext cx="14033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论文总结</a:t>
            </a:r>
          </a:p>
        </p:txBody>
      </p:sp>
      <p:cxnSp>
        <p:nvCxnSpPr>
          <p:cNvPr id="12" name="直接连接符 11">
            <a:extLst>
              <a:ext uri="{FF2B5EF4-FFF2-40B4-BE49-F238E27FC236}">
                <a16:creationId xmlns:a16="http://schemas.microsoft.com/office/drawing/2014/main" id="{C610A538-4695-4DC2-AD55-AFE6FDEBB5D1}"/>
              </a:ext>
            </a:extLst>
          </p:cNvPr>
          <p:cNvCxnSpPr/>
          <p:nvPr userDrawn="1"/>
        </p:nvCxnSpPr>
        <p:spPr>
          <a:xfrm>
            <a:off x="3340100"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片 17">
            <a:extLst>
              <a:ext uri="{FF2B5EF4-FFF2-40B4-BE49-F238E27FC236}">
                <a16:creationId xmlns:a16="http://schemas.microsoft.com/office/drawing/2014/main" id="{CCA63569-366B-4E19-AE45-B55B16F8B4B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73050" y="57150"/>
            <a:ext cx="12430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03C6C93C-2455-4F05-8E8D-649435DD7F03}"/>
              </a:ext>
            </a:extLst>
          </p:cNvPr>
          <p:cNvCxnSpPr/>
          <p:nvPr userDrawn="1"/>
        </p:nvCxnSpPr>
        <p:spPr>
          <a:xfrm>
            <a:off x="1849438"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FA2F8E7-4839-4128-936A-9A1503FB32D9}"/>
              </a:ext>
            </a:extLst>
          </p:cNvPr>
          <p:cNvCxnSpPr/>
          <p:nvPr userDrawn="1"/>
        </p:nvCxnSpPr>
        <p:spPr>
          <a:xfrm>
            <a:off x="4602163"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BFFD064-D5D1-4451-B4CC-AA16EBDC28C8}"/>
              </a:ext>
            </a:extLst>
          </p:cNvPr>
          <p:cNvCxnSpPr/>
          <p:nvPr userDrawn="1"/>
        </p:nvCxnSpPr>
        <p:spPr>
          <a:xfrm>
            <a:off x="6176963"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342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89D80EE1-01D6-480E-A6B0-7C9161F02950}"/>
              </a:ext>
            </a:extLst>
          </p:cNvPr>
          <p:cNvSpPr>
            <a:spLocks noGrp="1"/>
          </p:cNvSpPr>
          <p:nvPr>
            <p:ph type="dt" sz="half" idx="10"/>
          </p:nvPr>
        </p:nvSpPr>
        <p:spPr/>
        <p:txBody>
          <a:bodyPr/>
          <a:lstStyle>
            <a:lvl1pPr>
              <a:defRPr/>
            </a:lvl1pPr>
          </a:lstStyle>
          <a:p>
            <a:pPr>
              <a:defRPr/>
            </a:pPr>
            <a:fld id="{B9EE0B2B-125D-4DDC-BF6C-72B79868E779}" type="datetimeFigureOut">
              <a:rPr lang="zh-CN" altLang="en-US"/>
              <a:pPr>
                <a:defRPr/>
              </a:pPr>
              <a:t>2022/8/1</a:t>
            </a:fld>
            <a:endParaRPr lang="zh-CN" altLang="en-US"/>
          </a:p>
        </p:txBody>
      </p:sp>
      <p:sp>
        <p:nvSpPr>
          <p:cNvPr id="5" name="Footer Placeholder 4">
            <a:extLst>
              <a:ext uri="{FF2B5EF4-FFF2-40B4-BE49-F238E27FC236}">
                <a16:creationId xmlns:a16="http://schemas.microsoft.com/office/drawing/2014/main" id="{C9B58666-E7AD-49B0-92A9-20FCB3B30D59}"/>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7CA244D3-A5AF-4386-93FC-A187FB09BCE3}"/>
              </a:ext>
            </a:extLst>
          </p:cNvPr>
          <p:cNvSpPr>
            <a:spLocks noGrp="1"/>
          </p:cNvSpPr>
          <p:nvPr>
            <p:ph type="sldNum" sz="quarter" idx="12"/>
          </p:nvPr>
        </p:nvSpPr>
        <p:spPr/>
        <p:txBody>
          <a:bodyPr/>
          <a:lstStyle>
            <a:lvl1pPr>
              <a:defRPr/>
            </a:lvl1pPr>
          </a:lstStyle>
          <a:p>
            <a:pPr>
              <a:defRPr/>
            </a:pPr>
            <a:fld id="{0E32BE29-41C1-4E0A-B891-89D9F1BCB542}" type="slidenum">
              <a:rPr lang="zh-CN" altLang="en-US"/>
              <a:pPr>
                <a:defRPr/>
              </a:pPr>
              <a:t>‹#›</a:t>
            </a:fld>
            <a:endParaRPr lang="zh-CN" altLang="en-US"/>
          </a:p>
        </p:txBody>
      </p:sp>
    </p:spTree>
    <p:extLst>
      <p:ext uri="{BB962C8B-B14F-4D97-AF65-F5344CB8AC3E}">
        <p14:creationId xmlns:p14="http://schemas.microsoft.com/office/powerpoint/2010/main" val="3736204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F1EB60AC-182F-4DDC-8D34-786376DEB4E7}"/>
              </a:ext>
            </a:extLst>
          </p:cNvPr>
          <p:cNvSpPr>
            <a:spLocks noGrp="1"/>
          </p:cNvSpPr>
          <p:nvPr>
            <p:ph type="dt" sz="half" idx="10"/>
          </p:nvPr>
        </p:nvSpPr>
        <p:spPr/>
        <p:txBody>
          <a:bodyPr/>
          <a:lstStyle>
            <a:lvl1pPr>
              <a:defRPr/>
            </a:lvl1pPr>
          </a:lstStyle>
          <a:p>
            <a:pPr>
              <a:defRPr/>
            </a:pPr>
            <a:fld id="{1BE598DB-D45B-4C0A-8F96-1FFC6B6F9E50}" type="datetimeFigureOut">
              <a:rPr lang="zh-CN" altLang="en-US"/>
              <a:pPr>
                <a:defRPr/>
              </a:pPr>
              <a:t>2022/8/1</a:t>
            </a:fld>
            <a:endParaRPr lang="zh-CN" altLang="en-US"/>
          </a:p>
        </p:txBody>
      </p:sp>
      <p:sp>
        <p:nvSpPr>
          <p:cNvPr id="5" name="Footer Placeholder 4">
            <a:extLst>
              <a:ext uri="{FF2B5EF4-FFF2-40B4-BE49-F238E27FC236}">
                <a16:creationId xmlns:a16="http://schemas.microsoft.com/office/drawing/2014/main" id="{8EAAE60F-E896-40F9-BF02-DE292628698B}"/>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421B870A-A270-4EDC-893E-3C5664C44605}"/>
              </a:ext>
            </a:extLst>
          </p:cNvPr>
          <p:cNvSpPr>
            <a:spLocks noGrp="1"/>
          </p:cNvSpPr>
          <p:nvPr>
            <p:ph type="sldNum" sz="quarter" idx="12"/>
          </p:nvPr>
        </p:nvSpPr>
        <p:spPr/>
        <p:txBody>
          <a:bodyPr/>
          <a:lstStyle>
            <a:lvl1pPr>
              <a:defRPr/>
            </a:lvl1pPr>
          </a:lstStyle>
          <a:p>
            <a:pPr>
              <a:defRPr/>
            </a:pPr>
            <a:fld id="{70C34044-33A8-47CC-AE65-6DF8F1F09DE3}" type="slidenum">
              <a:rPr lang="zh-CN" altLang="en-US"/>
              <a:pPr>
                <a:defRPr/>
              </a:pPr>
              <a:t>‹#›</a:t>
            </a:fld>
            <a:endParaRPr lang="zh-CN" altLang="en-US"/>
          </a:p>
        </p:txBody>
      </p:sp>
    </p:spTree>
    <p:extLst>
      <p:ext uri="{BB962C8B-B14F-4D97-AF65-F5344CB8AC3E}">
        <p14:creationId xmlns:p14="http://schemas.microsoft.com/office/powerpoint/2010/main" val="574747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1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A0C8FE4A-A720-4540-B74E-DA3B6CF461B1}"/>
              </a:ext>
            </a:extLst>
          </p:cNvPr>
          <p:cNvSpPr>
            <a:spLocks noGrp="1"/>
          </p:cNvSpPr>
          <p:nvPr>
            <p:ph type="dt" sz="half" idx="10"/>
          </p:nvPr>
        </p:nvSpPr>
        <p:spPr/>
        <p:txBody>
          <a:bodyPr/>
          <a:lstStyle>
            <a:lvl1pPr>
              <a:defRPr/>
            </a:lvl1pPr>
          </a:lstStyle>
          <a:p>
            <a:pPr>
              <a:defRPr/>
            </a:pPr>
            <a:fld id="{6102D4AE-0FA2-451F-BC0B-468D7C006593}" type="datetimeFigureOut">
              <a:rPr lang="zh-CN" altLang="en-US"/>
              <a:pPr>
                <a:defRPr/>
              </a:pPr>
              <a:t>2022/8/1</a:t>
            </a:fld>
            <a:endParaRPr lang="zh-CN" altLang="en-US"/>
          </a:p>
        </p:txBody>
      </p:sp>
      <p:sp>
        <p:nvSpPr>
          <p:cNvPr id="5" name="Footer Placeholder 4">
            <a:extLst>
              <a:ext uri="{FF2B5EF4-FFF2-40B4-BE49-F238E27FC236}">
                <a16:creationId xmlns:a16="http://schemas.microsoft.com/office/drawing/2014/main" id="{7A620A81-21B7-4E46-832A-E52AABCFFA0F}"/>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28B17357-9E14-4BBE-8B96-B93C3D51387A}"/>
              </a:ext>
            </a:extLst>
          </p:cNvPr>
          <p:cNvSpPr>
            <a:spLocks noGrp="1"/>
          </p:cNvSpPr>
          <p:nvPr>
            <p:ph type="sldNum" sz="quarter" idx="12"/>
          </p:nvPr>
        </p:nvSpPr>
        <p:spPr/>
        <p:txBody>
          <a:bodyPr/>
          <a:lstStyle>
            <a:lvl1pPr>
              <a:defRPr/>
            </a:lvl1pPr>
          </a:lstStyle>
          <a:p>
            <a:pPr>
              <a:defRPr/>
            </a:pPr>
            <a:fld id="{655F1229-F165-4592-9D71-07D625570CEA}" type="slidenum">
              <a:rPr lang="zh-CN" altLang="en-US"/>
              <a:pPr>
                <a:defRPr/>
              </a:pPr>
              <a:t>‹#›</a:t>
            </a:fld>
            <a:endParaRPr lang="zh-CN" altLang="en-US"/>
          </a:p>
        </p:txBody>
      </p:sp>
    </p:spTree>
    <p:extLst>
      <p:ext uri="{BB962C8B-B14F-4D97-AF65-F5344CB8AC3E}">
        <p14:creationId xmlns:p14="http://schemas.microsoft.com/office/powerpoint/2010/main" val="48792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4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462311F8-5EDF-4794-8FAC-21DEAFD1762D}"/>
              </a:ext>
            </a:extLst>
          </p:cNvPr>
          <p:cNvSpPr>
            <a:spLocks noGrp="1"/>
          </p:cNvSpPr>
          <p:nvPr>
            <p:ph type="dt" sz="half" idx="10"/>
          </p:nvPr>
        </p:nvSpPr>
        <p:spPr/>
        <p:txBody>
          <a:bodyPr/>
          <a:lstStyle>
            <a:lvl1pPr>
              <a:defRPr/>
            </a:lvl1pPr>
          </a:lstStyle>
          <a:p>
            <a:pPr>
              <a:defRPr/>
            </a:pPr>
            <a:fld id="{082AFDDE-8F0E-43E7-8AE2-835B52AE36AE}" type="datetimeFigureOut">
              <a:rPr lang="zh-CN" altLang="en-US"/>
              <a:pPr>
                <a:defRPr/>
              </a:pPr>
              <a:t>2022/8/1</a:t>
            </a:fld>
            <a:endParaRPr lang="zh-CN" altLang="en-US"/>
          </a:p>
        </p:txBody>
      </p:sp>
      <p:sp>
        <p:nvSpPr>
          <p:cNvPr id="6" name="Footer Placeholder 4">
            <a:extLst>
              <a:ext uri="{FF2B5EF4-FFF2-40B4-BE49-F238E27FC236}">
                <a16:creationId xmlns:a16="http://schemas.microsoft.com/office/drawing/2014/main" id="{6FA6043F-FD55-4C27-BBB5-F865C07B6A2C}"/>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F26B86F7-30BF-4C93-9087-0025E31DE8BF}"/>
              </a:ext>
            </a:extLst>
          </p:cNvPr>
          <p:cNvSpPr>
            <a:spLocks noGrp="1"/>
          </p:cNvSpPr>
          <p:nvPr>
            <p:ph type="sldNum" sz="quarter" idx="12"/>
          </p:nvPr>
        </p:nvSpPr>
        <p:spPr/>
        <p:txBody>
          <a:bodyPr/>
          <a:lstStyle>
            <a:lvl1pPr>
              <a:defRPr/>
            </a:lvl1pPr>
          </a:lstStyle>
          <a:p>
            <a:pPr>
              <a:defRPr/>
            </a:pPr>
            <a:fld id="{DBE1A844-7045-4F5F-95AD-4C50DC8AB342}" type="slidenum">
              <a:rPr lang="zh-CN" altLang="en-US"/>
              <a:pPr>
                <a:defRPr/>
              </a:pPr>
              <a:t>‹#›</a:t>
            </a:fld>
            <a:endParaRPr lang="zh-CN" altLang="en-US"/>
          </a:p>
        </p:txBody>
      </p:sp>
    </p:spTree>
    <p:extLst>
      <p:ext uri="{BB962C8B-B14F-4D97-AF65-F5344CB8AC3E}">
        <p14:creationId xmlns:p14="http://schemas.microsoft.com/office/powerpoint/2010/main" val="2352587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DAF6FD8A-9AAF-4F24-95F2-B54DD6E09320}"/>
              </a:ext>
            </a:extLst>
          </p:cNvPr>
          <p:cNvSpPr>
            <a:spLocks noGrp="1"/>
          </p:cNvSpPr>
          <p:nvPr>
            <p:ph type="dt" sz="half" idx="10"/>
          </p:nvPr>
        </p:nvSpPr>
        <p:spPr/>
        <p:txBody>
          <a:bodyPr/>
          <a:lstStyle>
            <a:lvl1pPr>
              <a:defRPr/>
            </a:lvl1pPr>
          </a:lstStyle>
          <a:p>
            <a:pPr>
              <a:defRPr/>
            </a:pPr>
            <a:fld id="{883F3DAD-1DD7-4272-98BF-69ECB202B27B}" type="datetimeFigureOut">
              <a:rPr lang="zh-CN" altLang="en-US"/>
              <a:pPr>
                <a:defRPr/>
              </a:pPr>
              <a:t>2022/8/1</a:t>
            </a:fld>
            <a:endParaRPr lang="zh-CN" altLang="en-US"/>
          </a:p>
        </p:txBody>
      </p:sp>
      <p:sp>
        <p:nvSpPr>
          <p:cNvPr id="8" name="Footer Placeholder 4">
            <a:extLst>
              <a:ext uri="{FF2B5EF4-FFF2-40B4-BE49-F238E27FC236}">
                <a16:creationId xmlns:a16="http://schemas.microsoft.com/office/drawing/2014/main" id="{89A614D0-FBDC-47E9-9BE0-5C5D6F0C45C6}"/>
              </a:ext>
            </a:extLst>
          </p:cNvPr>
          <p:cNvSpPr>
            <a:spLocks noGrp="1"/>
          </p:cNvSpPr>
          <p:nvPr>
            <p:ph type="ftr" sz="quarter" idx="11"/>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40D2B1F7-2048-483B-830E-E5493B66A4DB}"/>
              </a:ext>
            </a:extLst>
          </p:cNvPr>
          <p:cNvSpPr>
            <a:spLocks noGrp="1"/>
          </p:cNvSpPr>
          <p:nvPr>
            <p:ph type="sldNum" sz="quarter" idx="12"/>
          </p:nvPr>
        </p:nvSpPr>
        <p:spPr/>
        <p:txBody>
          <a:bodyPr/>
          <a:lstStyle>
            <a:lvl1pPr>
              <a:defRPr/>
            </a:lvl1pPr>
          </a:lstStyle>
          <a:p>
            <a:pPr>
              <a:defRPr/>
            </a:pPr>
            <a:fld id="{BF02E58E-B74C-450E-B35C-FF9F8665B318}" type="slidenum">
              <a:rPr lang="zh-CN" altLang="en-US"/>
              <a:pPr>
                <a:defRPr/>
              </a:pPr>
              <a:t>‹#›</a:t>
            </a:fld>
            <a:endParaRPr lang="zh-CN" altLang="en-US"/>
          </a:p>
        </p:txBody>
      </p:sp>
    </p:spTree>
    <p:extLst>
      <p:ext uri="{BB962C8B-B14F-4D97-AF65-F5344CB8AC3E}">
        <p14:creationId xmlns:p14="http://schemas.microsoft.com/office/powerpoint/2010/main" val="259910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CB7FCD3-2167-4E52-A9FC-F84FD6762144}"/>
              </a:ext>
            </a:extLst>
          </p:cNvPr>
          <p:cNvSpPr/>
          <p:nvPr userDrawn="1"/>
        </p:nvSpPr>
        <p:spPr>
          <a:xfrm>
            <a:off x="0" y="214313"/>
            <a:ext cx="42863" cy="396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3" name="矩形 2">
            <a:extLst>
              <a:ext uri="{FF2B5EF4-FFF2-40B4-BE49-F238E27FC236}">
                <a16:creationId xmlns:a16="http://schemas.microsoft.com/office/drawing/2014/main" id="{520E5CEF-E192-4FAA-BFBB-638884673B58}"/>
              </a:ext>
            </a:extLst>
          </p:cNvPr>
          <p:cNvSpPr/>
          <p:nvPr userDrawn="1"/>
        </p:nvSpPr>
        <p:spPr>
          <a:xfrm>
            <a:off x="63500" y="214313"/>
            <a:ext cx="42863" cy="396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4" name="矩形 3">
            <a:extLst>
              <a:ext uri="{FF2B5EF4-FFF2-40B4-BE49-F238E27FC236}">
                <a16:creationId xmlns:a16="http://schemas.microsoft.com/office/drawing/2014/main" id="{D8747AFF-3B08-40D5-8483-38457411E1B2}"/>
              </a:ext>
            </a:extLst>
          </p:cNvPr>
          <p:cNvSpPr/>
          <p:nvPr userDrawn="1"/>
        </p:nvSpPr>
        <p:spPr>
          <a:xfrm>
            <a:off x="188913" y="214313"/>
            <a:ext cx="42862" cy="396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5" name="矩形 4">
            <a:extLst>
              <a:ext uri="{FF2B5EF4-FFF2-40B4-BE49-F238E27FC236}">
                <a16:creationId xmlns:a16="http://schemas.microsoft.com/office/drawing/2014/main" id="{290EC0E2-EC0A-4C15-A73F-CC95A93B5672}"/>
              </a:ext>
            </a:extLst>
          </p:cNvPr>
          <p:cNvSpPr/>
          <p:nvPr userDrawn="1"/>
        </p:nvSpPr>
        <p:spPr>
          <a:xfrm>
            <a:off x="125413" y="214313"/>
            <a:ext cx="42862" cy="396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6" name="圆角矩形 10">
            <a:extLst>
              <a:ext uri="{FF2B5EF4-FFF2-40B4-BE49-F238E27FC236}">
                <a16:creationId xmlns:a16="http://schemas.microsoft.com/office/drawing/2014/main" id="{2FEB869C-2529-40B8-94DC-6EAE6801EE30}"/>
              </a:ext>
            </a:extLst>
          </p:cNvPr>
          <p:cNvSpPr/>
          <p:nvPr userDrawn="1"/>
        </p:nvSpPr>
        <p:spPr>
          <a:xfrm>
            <a:off x="188913" y="190500"/>
            <a:ext cx="2706687" cy="4572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eaLnBrk="1" fontAlgn="auto" hangingPunct="1">
              <a:spcBef>
                <a:spcPts val="0"/>
              </a:spcBef>
              <a:spcAft>
                <a:spcPts val="0"/>
              </a:spcAft>
              <a:defRPr/>
            </a:pPr>
            <a:r>
              <a:rPr lang="zh-CN" altLang="en-US" sz="3200" b="1" dirty="0">
                <a:solidFill>
                  <a:schemeClr val="tx1"/>
                </a:solidFill>
                <a:latin typeface="Nexa Light" panose="02000000000000000000" pitchFamily="50" charset="0"/>
              </a:rPr>
              <a:t>目录</a:t>
            </a:r>
          </a:p>
        </p:txBody>
      </p:sp>
    </p:spTree>
    <p:extLst>
      <p:ext uri="{BB962C8B-B14F-4D97-AF65-F5344CB8AC3E}">
        <p14:creationId xmlns:p14="http://schemas.microsoft.com/office/powerpoint/2010/main" val="315043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75B11E-1BD8-4A66-B13E-EF6C0D980448}"/>
              </a:ext>
            </a:extLst>
          </p:cNvPr>
          <p:cNvSpPr/>
          <p:nvPr userDrawn="1"/>
        </p:nvSpPr>
        <p:spPr>
          <a:xfrm>
            <a:off x="0" y="214313"/>
            <a:ext cx="42863" cy="3968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3" name="矩形 2">
            <a:extLst>
              <a:ext uri="{FF2B5EF4-FFF2-40B4-BE49-F238E27FC236}">
                <a16:creationId xmlns:a16="http://schemas.microsoft.com/office/drawing/2014/main" id="{80C56FC7-D4AD-45D7-942B-984A6D001B88}"/>
              </a:ext>
            </a:extLst>
          </p:cNvPr>
          <p:cNvSpPr/>
          <p:nvPr userDrawn="1"/>
        </p:nvSpPr>
        <p:spPr>
          <a:xfrm>
            <a:off x="63500" y="214313"/>
            <a:ext cx="42863" cy="3968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4" name="矩形 3">
            <a:extLst>
              <a:ext uri="{FF2B5EF4-FFF2-40B4-BE49-F238E27FC236}">
                <a16:creationId xmlns:a16="http://schemas.microsoft.com/office/drawing/2014/main" id="{03A18975-4CEC-4054-8D09-8A535F80C006}"/>
              </a:ext>
            </a:extLst>
          </p:cNvPr>
          <p:cNvSpPr/>
          <p:nvPr userDrawn="1"/>
        </p:nvSpPr>
        <p:spPr>
          <a:xfrm>
            <a:off x="188913" y="214313"/>
            <a:ext cx="42862" cy="3968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5" name="矩形 4">
            <a:extLst>
              <a:ext uri="{FF2B5EF4-FFF2-40B4-BE49-F238E27FC236}">
                <a16:creationId xmlns:a16="http://schemas.microsoft.com/office/drawing/2014/main" id="{F725D034-0B5C-4204-819C-7E31EA15E503}"/>
              </a:ext>
            </a:extLst>
          </p:cNvPr>
          <p:cNvSpPr/>
          <p:nvPr userDrawn="1"/>
        </p:nvSpPr>
        <p:spPr>
          <a:xfrm>
            <a:off x="125413" y="214313"/>
            <a:ext cx="42862" cy="3968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6" name="圆角矩形 10">
            <a:extLst>
              <a:ext uri="{FF2B5EF4-FFF2-40B4-BE49-F238E27FC236}">
                <a16:creationId xmlns:a16="http://schemas.microsoft.com/office/drawing/2014/main" id="{59E4B1D3-A9FC-45DE-9756-855A5603DC74}"/>
              </a:ext>
            </a:extLst>
          </p:cNvPr>
          <p:cNvSpPr/>
          <p:nvPr userDrawn="1"/>
        </p:nvSpPr>
        <p:spPr>
          <a:xfrm>
            <a:off x="188913" y="190500"/>
            <a:ext cx="3073400" cy="4572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eaLnBrk="1" fontAlgn="auto" hangingPunct="1">
              <a:spcBef>
                <a:spcPts val="0"/>
              </a:spcBef>
              <a:spcAft>
                <a:spcPts val="0"/>
              </a:spcAft>
              <a:defRPr/>
            </a:pPr>
            <a:r>
              <a:rPr lang="zh-CN" altLang="en-US" sz="2400" b="1" dirty="0">
                <a:solidFill>
                  <a:schemeClr val="tx1"/>
                </a:solidFill>
                <a:latin typeface="Nexa Light" panose="02000000000000000000" pitchFamily="50" charset="0"/>
              </a:rPr>
              <a:t>点击此处添加标题</a:t>
            </a:r>
          </a:p>
        </p:txBody>
      </p:sp>
    </p:spTree>
    <p:extLst>
      <p:ext uri="{BB962C8B-B14F-4D97-AF65-F5344CB8AC3E}">
        <p14:creationId xmlns:p14="http://schemas.microsoft.com/office/powerpoint/2010/main" val="129235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6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7CA480-9249-4632-A64E-097A53138AE4}"/>
              </a:ext>
            </a:extLst>
          </p:cNvPr>
          <p:cNvSpPr/>
          <p:nvPr userDrawn="1"/>
        </p:nvSpPr>
        <p:spPr>
          <a:xfrm>
            <a:off x="0" y="0"/>
            <a:ext cx="9144000" cy="6000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65000"/>
                  <a:lumOff val="35000"/>
                </a:schemeClr>
              </a:solidFill>
            </a:endParaRPr>
          </a:p>
        </p:txBody>
      </p:sp>
      <p:grpSp>
        <p:nvGrpSpPr>
          <p:cNvPr id="3" name="组合 7">
            <a:extLst>
              <a:ext uri="{FF2B5EF4-FFF2-40B4-BE49-F238E27FC236}">
                <a16:creationId xmlns:a16="http://schemas.microsoft.com/office/drawing/2014/main" id="{91246AA3-93BC-481E-B15B-015B629C6BB2}"/>
              </a:ext>
            </a:extLst>
          </p:cNvPr>
          <p:cNvGrpSpPr>
            <a:grpSpLocks/>
          </p:cNvGrpSpPr>
          <p:nvPr userDrawn="1"/>
        </p:nvGrpSpPr>
        <p:grpSpPr bwMode="auto">
          <a:xfrm>
            <a:off x="1370013" y="106363"/>
            <a:ext cx="1330325" cy="474662"/>
            <a:chOff x="1399441" y="1145221"/>
            <a:chExt cx="1329556" cy="474509"/>
          </a:xfrm>
        </p:grpSpPr>
        <p:sp>
          <p:nvSpPr>
            <p:cNvPr id="4" name="圆角矩形 8">
              <a:extLst>
                <a:ext uri="{FF2B5EF4-FFF2-40B4-BE49-F238E27FC236}">
                  <a16:creationId xmlns:a16="http://schemas.microsoft.com/office/drawing/2014/main" id="{48BAF5DC-6DDA-49FE-9A80-80B8BFC0AF2A}"/>
                </a:ext>
              </a:extLst>
            </p:cNvPr>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 name="TextBox 15">
              <a:extLst>
                <a:ext uri="{FF2B5EF4-FFF2-40B4-BE49-F238E27FC236}">
                  <a16:creationId xmlns:a16="http://schemas.microsoft.com/office/drawing/2014/main" id="{7350ACD3-61CE-49F3-93EF-6270F1C06A3F}"/>
                </a:ext>
              </a:extLst>
            </p:cNvPr>
            <p:cNvSpPr txBox="1">
              <a:spLocks noChangeArrowheads="1"/>
            </p:cNvSpPr>
            <p:nvPr/>
          </p:nvSpPr>
          <p:spPr bwMode="auto">
            <a:xfrm>
              <a:off x="1691372" y="1281702"/>
              <a:ext cx="184044" cy="338028"/>
            </a:xfrm>
            <a:prstGeom prst="rect">
              <a:avLst/>
            </a:prstGeom>
            <a:noFill/>
            <a:ln>
              <a:noFill/>
            </a:ln>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810556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8F49B12-1812-4EB5-A21B-7979594264B9}"/>
              </a:ext>
            </a:extLst>
          </p:cNvPr>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id="{90242ECC-1B81-4169-BE00-D9BCEEE3CA2D}"/>
              </a:ext>
            </a:extLst>
          </p:cNvPr>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B25E9FA3-8B4A-4333-A9D4-72E62D4961BC}"/>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CC1335FA-53DF-482E-91D9-3703D67F141A}" type="datetimeFigureOut">
              <a:rPr lang="zh-CN" altLang="en-US"/>
              <a:pPr>
                <a:defRPr/>
              </a:pPr>
              <a:t>2022/8/1</a:t>
            </a:fld>
            <a:endParaRPr lang="zh-CN" altLang="en-US"/>
          </a:p>
        </p:txBody>
      </p:sp>
      <p:sp>
        <p:nvSpPr>
          <p:cNvPr id="5" name="Footer Placeholder 4">
            <a:extLst>
              <a:ext uri="{FF2B5EF4-FFF2-40B4-BE49-F238E27FC236}">
                <a16:creationId xmlns:a16="http://schemas.microsoft.com/office/drawing/2014/main" id="{4B98452B-E5DA-42D1-A746-425FAF45658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a:extLst>
              <a:ext uri="{FF2B5EF4-FFF2-40B4-BE49-F238E27FC236}">
                <a16:creationId xmlns:a16="http://schemas.microsoft.com/office/drawing/2014/main" id="{E28CE318-82B8-410A-ADE7-DAF28403EAB5}"/>
              </a:ext>
            </a:extLst>
          </p:cNvPr>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ED97D954-2B1D-42A8-85D8-DDD0C6A3F35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8" r:id="rId3"/>
    <p:sldLayoutId id="2147483754" r:id="rId4"/>
    <p:sldLayoutId id="2147483755"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56" r:id="rId15"/>
    <p:sldLayoutId id="2147483757" r:id="rId16"/>
    <p:sldLayoutId id="2147483768" r:id="rId17"/>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rial" pitchFamily="34" charset="0"/>
          <a:ea typeface="微软雅黑" pitchFamily="34" charset="-122"/>
        </a:defRPr>
      </a:lvl2pPr>
      <a:lvl3pPr algn="l" defTabSz="685800" rtl="0" eaLnBrk="0" fontAlgn="base" hangingPunct="0">
        <a:lnSpc>
          <a:spcPct val="90000"/>
        </a:lnSpc>
        <a:spcBef>
          <a:spcPct val="0"/>
        </a:spcBef>
        <a:spcAft>
          <a:spcPct val="0"/>
        </a:spcAft>
        <a:defRPr sz="3300">
          <a:solidFill>
            <a:schemeClr val="tx1"/>
          </a:solidFill>
          <a:latin typeface="Arial" pitchFamily="34" charset="0"/>
          <a:ea typeface="微软雅黑" pitchFamily="34" charset="-122"/>
        </a:defRPr>
      </a:lvl3pPr>
      <a:lvl4pPr algn="l" defTabSz="685800" rtl="0" eaLnBrk="0" fontAlgn="base" hangingPunct="0">
        <a:lnSpc>
          <a:spcPct val="90000"/>
        </a:lnSpc>
        <a:spcBef>
          <a:spcPct val="0"/>
        </a:spcBef>
        <a:spcAft>
          <a:spcPct val="0"/>
        </a:spcAft>
        <a:defRPr sz="3300">
          <a:solidFill>
            <a:schemeClr val="tx1"/>
          </a:solidFill>
          <a:latin typeface="Arial" pitchFamily="34" charset="0"/>
          <a:ea typeface="微软雅黑" pitchFamily="34" charset="-122"/>
        </a:defRPr>
      </a:lvl4pPr>
      <a:lvl5pPr algn="l" defTabSz="685800" rtl="0" eaLnBrk="0" fontAlgn="base" hangingPunct="0">
        <a:lnSpc>
          <a:spcPct val="90000"/>
        </a:lnSpc>
        <a:spcBef>
          <a:spcPct val="0"/>
        </a:spcBef>
        <a:spcAft>
          <a:spcPct val="0"/>
        </a:spcAft>
        <a:defRPr sz="3300">
          <a:solidFill>
            <a:schemeClr val="tx1"/>
          </a:solidFill>
          <a:latin typeface="Arial" pitchFamily="34" charset="0"/>
          <a:ea typeface="微软雅黑" pitchFamily="34" charset="-122"/>
        </a:defRPr>
      </a:lvl5pPr>
      <a:lvl6pPr marL="457200" algn="l" defTabSz="685800" rtl="0" fontAlgn="base">
        <a:lnSpc>
          <a:spcPct val="90000"/>
        </a:lnSpc>
        <a:spcBef>
          <a:spcPct val="0"/>
        </a:spcBef>
        <a:spcAft>
          <a:spcPct val="0"/>
        </a:spcAft>
        <a:defRPr sz="3300">
          <a:solidFill>
            <a:schemeClr val="tx1"/>
          </a:solidFill>
          <a:latin typeface="Arial" pitchFamily="34" charset="0"/>
          <a:ea typeface="微软雅黑" pitchFamily="34" charset="-122"/>
        </a:defRPr>
      </a:lvl6pPr>
      <a:lvl7pPr marL="914400" algn="l" defTabSz="685800" rtl="0" fontAlgn="base">
        <a:lnSpc>
          <a:spcPct val="90000"/>
        </a:lnSpc>
        <a:spcBef>
          <a:spcPct val="0"/>
        </a:spcBef>
        <a:spcAft>
          <a:spcPct val="0"/>
        </a:spcAft>
        <a:defRPr sz="3300">
          <a:solidFill>
            <a:schemeClr val="tx1"/>
          </a:solidFill>
          <a:latin typeface="Arial" pitchFamily="34" charset="0"/>
          <a:ea typeface="微软雅黑" pitchFamily="34" charset="-122"/>
        </a:defRPr>
      </a:lvl7pPr>
      <a:lvl8pPr marL="1371600" algn="l" defTabSz="685800" rtl="0" fontAlgn="base">
        <a:lnSpc>
          <a:spcPct val="90000"/>
        </a:lnSpc>
        <a:spcBef>
          <a:spcPct val="0"/>
        </a:spcBef>
        <a:spcAft>
          <a:spcPct val="0"/>
        </a:spcAft>
        <a:defRPr sz="3300">
          <a:solidFill>
            <a:schemeClr val="tx1"/>
          </a:solidFill>
          <a:latin typeface="Arial" pitchFamily="34" charset="0"/>
          <a:ea typeface="微软雅黑" pitchFamily="34" charset="-122"/>
        </a:defRPr>
      </a:lvl8pPr>
      <a:lvl9pPr marL="1828800" algn="l" defTabSz="685800" rtl="0" fontAlgn="base">
        <a:lnSpc>
          <a:spcPct val="90000"/>
        </a:lnSpc>
        <a:spcBef>
          <a:spcPct val="0"/>
        </a:spcBef>
        <a:spcAft>
          <a:spcPct val="0"/>
        </a:spcAft>
        <a:defRPr sz="3300">
          <a:solidFill>
            <a:schemeClr val="tx1"/>
          </a:solidFill>
          <a:latin typeface="Arial" pitchFamily="34" charset="0"/>
          <a:ea typeface="微软雅黑" pitchFamily="34"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4.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6.mp4"/><Relationship Id="rId7" Type="http://schemas.openxmlformats.org/officeDocument/2006/relationships/image" Target="../media/image4.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video" Target="../media/media6.mp4"/><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25.jpe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25.jpe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tags" Target="../tags/tag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 name="直接连接符 3"/>
          <p:cNvCxnSpPr/>
          <p:nvPr/>
        </p:nvCxnSpPr>
        <p:spPr>
          <a:xfrm>
            <a:off x="486625" y="367989"/>
            <a:ext cx="42454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7194" y="445291"/>
            <a:ext cx="1483098" cy="438582"/>
          </a:xfrm>
          <a:prstGeom prst="rect">
            <a:avLst/>
          </a:prstGeom>
          <a:noFill/>
        </p:spPr>
        <p:txBody>
          <a:bodyPr wrap="none" rtlCol="0">
            <a:spAutoFit/>
          </a:bodyPr>
          <a:lstStyle/>
          <a:p>
            <a:pPr>
              <a:defRPr/>
            </a:pPr>
            <a:r>
              <a:rPr lang="en-US" altLang="zh-CN" sz="1125" b="1" dirty="0">
                <a:solidFill>
                  <a:prstClr val="black"/>
                </a:solidFill>
                <a:latin typeface="微软雅黑" panose="020B0503020204020204" pitchFamily="34" charset="-122"/>
              </a:rPr>
              <a:t>2022</a:t>
            </a:r>
            <a:r>
              <a:rPr lang="zh-CN" altLang="en-US" sz="1125" b="1" dirty="0">
                <a:solidFill>
                  <a:prstClr val="black"/>
                </a:solidFill>
                <a:latin typeface="微软雅黑" panose="020B0503020204020204" pitchFamily="34" charset="-122"/>
              </a:rPr>
              <a:t>年全国大学生</a:t>
            </a:r>
            <a:endParaRPr lang="en-US" altLang="zh-CN" sz="1125" b="1" dirty="0">
              <a:solidFill>
                <a:prstClr val="black"/>
              </a:solidFill>
              <a:latin typeface="微软雅黑" panose="020B0503020204020204" pitchFamily="34" charset="-122"/>
            </a:endParaRPr>
          </a:p>
          <a:p>
            <a:pPr>
              <a:defRPr/>
            </a:pPr>
            <a:r>
              <a:rPr lang="zh-CN" altLang="en-US" sz="1125" b="1" dirty="0">
                <a:solidFill>
                  <a:prstClr val="black"/>
                </a:solidFill>
                <a:latin typeface="微软雅黑" panose="020B0503020204020204" pitchFamily="34" charset="-122"/>
              </a:rPr>
              <a:t>计算机系统能力大赛</a:t>
            </a:r>
            <a:endParaRPr lang="en-US" altLang="zh-CN" sz="1125" b="1" dirty="0">
              <a:solidFill>
                <a:prstClr val="black"/>
              </a:solidFill>
              <a:latin typeface="微软雅黑" panose="020B0503020204020204" pitchFamily="34" charset="-122"/>
            </a:endParaRPr>
          </a:p>
        </p:txBody>
      </p:sp>
      <p:sp>
        <p:nvSpPr>
          <p:cNvPr id="7" name="文本框 6"/>
          <p:cNvSpPr txBox="1"/>
          <p:nvPr/>
        </p:nvSpPr>
        <p:spPr>
          <a:xfrm>
            <a:off x="407194" y="4455835"/>
            <a:ext cx="1112879" cy="265457"/>
          </a:xfrm>
          <a:prstGeom prst="rect">
            <a:avLst/>
          </a:prstGeom>
          <a:noFill/>
        </p:spPr>
        <p:txBody>
          <a:bodyPr wrap="square" rtlCol="0">
            <a:spAutoFit/>
          </a:bodyPr>
          <a:lstStyle/>
          <a:p>
            <a:pPr eaLnBrk="1" fontAlgn="auto" hangingPunct="1">
              <a:spcBef>
                <a:spcPts val="0"/>
              </a:spcBef>
              <a:spcAft>
                <a:spcPts val="0"/>
              </a:spcAft>
              <a:defRPr/>
            </a:pPr>
            <a:r>
              <a:rPr lang="zh-CN" altLang="en-US" sz="1125" b="1" dirty="0">
                <a:solidFill>
                  <a:prstClr val="black"/>
                </a:solidFill>
                <a:latin typeface="微软雅黑" panose="020B0503020204020204" pitchFamily="34" charset="-122"/>
              </a:rPr>
              <a:t>功能挑战赛道</a:t>
            </a:r>
          </a:p>
        </p:txBody>
      </p:sp>
      <p:cxnSp>
        <p:nvCxnSpPr>
          <p:cNvPr id="8" name="直接连接符 7"/>
          <p:cNvCxnSpPr/>
          <p:nvPr/>
        </p:nvCxnSpPr>
        <p:spPr>
          <a:xfrm>
            <a:off x="486625" y="4793873"/>
            <a:ext cx="42454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733893" y="4655374"/>
            <a:ext cx="463588" cy="253916"/>
          </a:xfrm>
          <a:prstGeom prst="rect">
            <a:avLst/>
          </a:prstGeom>
          <a:noFill/>
        </p:spPr>
        <p:txBody>
          <a:bodyPr wrap="none" rtlCol="0">
            <a:spAutoFit/>
          </a:bodyPr>
          <a:lstStyle/>
          <a:p>
            <a:pPr eaLnBrk="1" fontAlgn="auto" hangingPunct="1">
              <a:spcBef>
                <a:spcPts val="0"/>
              </a:spcBef>
              <a:spcAft>
                <a:spcPts val="0"/>
              </a:spcAft>
              <a:defRPr/>
            </a:pPr>
            <a:r>
              <a:rPr lang="en-US" altLang="zh-CN" sz="1050" b="1" dirty="0">
                <a:solidFill>
                  <a:prstClr val="black"/>
                </a:solidFill>
                <a:latin typeface="微软雅黑" panose="020B0503020204020204" pitchFamily="34" charset="-122"/>
              </a:rPr>
              <a:t>JUL.</a:t>
            </a:r>
            <a:endParaRPr lang="zh-CN" altLang="en-US" sz="1050" b="1" dirty="0">
              <a:solidFill>
                <a:prstClr val="black"/>
              </a:solidFill>
              <a:latin typeface="微软雅黑" panose="020B0503020204020204" pitchFamily="34" charset="-122"/>
            </a:endParaRPr>
          </a:p>
        </p:txBody>
      </p:sp>
      <p:sp>
        <p:nvSpPr>
          <p:cNvPr id="14" name="文本框 13"/>
          <p:cNvSpPr txBox="1"/>
          <p:nvPr/>
        </p:nvSpPr>
        <p:spPr>
          <a:xfrm>
            <a:off x="8093542" y="4343750"/>
            <a:ext cx="755335" cy="646331"/>
          </a:xfrm>
          <a:prstGeom prst="rect">
            <a:avLst/>
          </a:prstGeom>
          <a:noFill/>
        </p:spPr>
        <p:txBody>
          <a:bodyPr wrap="none" rtlCol="0">
            <a:spAutoFit/>
          </a:bodyPr>
          <a:lstStyle/>
          <a:p>
            <a:pPr eaLnBrk="1" fontAlgn="auto" hangingPunct="1">
              <a:spcBef>
                <a:spcPts val="0"/>
              </a:spcBef>
              <a:spcAft>
                <a:spcPts val="0"/>
              </a:spcAft>
              <a:defRPr/>
            </a:pPr>
            <a:r>
              <a:rPr lang="en-US" altLang="zh-CN" sz="3600" b="1" dirty="0">
                <a:solidFill>
                  <a:prstClr val="black"/>
                </a:solidFill>
                <a:latin typeface="微软雅黑" panose="020B0503020204020204" pitchFamily="34" charset="-122"/>
              </a:rPr>
              <a:t>31</a:t>
            </a:r>
            <a:endParaRPr lang="zh-CN" altLang="en-US" sz="3600" b="1" dirty="0">
              <a:solidFill>
                <a:prstClr val="black"/>
              </a:solidFill>
              <a:latin typeface="微软雅黑" panose="020B0503020204020204" pitchFamily="34" charset="-122"/>
            </a:endParaRPr>
          </a:p>
        </p:txBody>
      </p:sp>
      <p:sp>
        <p:nvSpPr>
          <p:cNvPr id="9" name="矩形 8"/>
          <p:cNvSpPr/>
          <p:nvPr/>
        </p:nvSpPr>
        <p:spPr>
          <a:xfrm>
            <a:off x="7948134" y="330993"/>
            <a:ext cx="755335" cy="698541"/>
          </a:xfrm>
          <a:prstGeom prst="rect">
            <a:avLst/>
          </a:prstGeom>
          <a:blipFill dpi="0" rotWithShape="1">
            <a:blip r:embed="rId3">
              <a:biLevel thresh="50000"/>
              <a:extLst>
                <a:ext uri="{BEBA8EAE-BF5A-486C-A8C5-ECC9F3942E4B}">
                  <a14:imgProps xmlns:a14="http://schemas.microsoft.com/office/drawing/2010/main">
                    <a14:imgLayer r:embed="rId4">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350">
              <a:solidFill>
                <a:prstClr val="white"/>
              </a:solidFill>
              <a:latin typeface="等线" panose="02010600030101010101" charset="-122"/>
              <a:ea typeface="等线" panose="02010600030101010101" charset="-122"/>
            </a:endParaRPr>
          </a:p>
        </p:txBody>
      </p:sp>
      <p:sp>
        <p:nvSpPr>
          <p:cNvPr id="2" name="文本框 1"/>
          <p:cNvSpPr txBox="1"/>
          <p:nvPr/>
        </p:nvSpPr>
        <p:spPr>
          <a:xfrm>
            <a:off x="1716183" y="1417588"/>
            <a:ext cx="5711621" cy="1154162"/>
          </a:xfrm>
          <a:prstGeom prst="rect">
            <a:avLst/>
          </a:prstGeom>
          <a:noFill/>
        </p:spPr>
        <p:txBody>
          <a:bodyPr wrap="square" rtlCol="0">
            <a:spAutoFit/>
          </a:bodyPr>
          <a:lstStyle/>
          <a:p>
            <a:pPr lvl="0" algn="ctr">
              <a:defRPr/>
            </a:pPr>
            <a:r>
              <a:rPr lang="en-US" altLang="zh-CN" sz="3300" dirty="0">
                <a:solidFill>
                  <a:prstClr val="black"/>
                </a:solidFill>
                <a:latin typeface="Segoe UI Black" panose="020B0A02040204020203" pitchFamily="34" charset="0"/>
                <a:ea typeface="Segoe UI Black" panose="020B0A02040204020203" pitchFamily="34" charset="0"/>
              </a:rPr>
              <a:t>Proj121-Page Table </a:t>
            </a:r>
            <a:r>
              <a:rPr lang="en-US" altLang="zh-CN" sz="3600" dirty="0">
                <a:solidFill>
                  <a:prstClr val="black"/>
                </a:solidFill>
                <a:latin typeface="Segoe UI Black" panose="020B0A02040204020203" pitchFamily="34" charset="0"/>
                <a:ea typeface="Segoe UI Black" panose="020B0A02040204020203" pitchFamily="34" charset="0"/>
              </a:rPr>
              <a:t>Using</a:t>
            </a:r>
            <a:r>
              <a:rPr lang="en-US" altLang="zh-CN" sz="3300" dirty="0">
                <a:solidFill>
                  <a:prstClr val="black"/>
                </a:solidFill>
                <a:latin typeface="Segoe UI Black" panose="020B0A02040204020203" pitchFamily="34" charset="0"/>
                <a:ea typeface="Segoe UI Black" panose="020B0A02040204020203" pitchFamily="34" charset="0"/>
              </a:rPr>
              <a:t> Hash Table</a:t>
            </a:r>
            <a:endParaRPr lang="zh-CN" altLang="en-US" sz="3300" dirty="0">
              <a:solidFill>
                <a:prstClr val="black"/>
              </a:solidFill>
              <a:latin typeface="Segoe UI Black" panose="020B0A02040204020203" pitchFamily="34" charset="0"/>
              <a:ea typeface="锐字云字库锐黑粗GB" panose="02010604000000000000" pitchFamily="2" charset="-122"/>
            </a:endParaRPr>
          </a:p>
        </p:txBody>
      </p:sp>
      <p:grpSp>
        <p:nvGrpSpPr>
          <p:cNvPr id="6" name="组合 5"/>
          <p:cNvGrpSpPr/>
          <p:nvPr/>
        </p:nvGrpSpPr>
        <p:grpSpPr>
          <a:xfrm>
            <a:off x="1102279" y="3185814"/>
            <a:ext cx="6939436" cy="323166"/>
            <a:chOff x="1399278" y="4556464"/>
            <a:chExt cx="9252580" cy="430887"/>
          </a:xfrm>
        </p:grpSpPr>
        <p:sp>
          <p:nvSpPr>
            <p:cNvPr id="12" name="文本框 11"/>
            <p:cNvSpPr txBox="1"/>
            <p:nvPr/>
          </p:nvSpPr>
          <p:spPr>
            <a:xfrm>
              <a:off x="5207621" y="4556464"/>
              <a:ext cx="2580192" cy="430886"/>
            </a:xfrm>
            <a:prstGeom prst="rect">
              <a:avLst/>
            </a:prstGeom>
            <a:noFill/>
          </p:spPr>
          <p:txBody>
            <a:bodyPr wrap="square" rtlCol="0">
              <a:spAutoFit/>
            </a:bodyPr>
            <a:lstStyle/>
            <a:p>
              <a:pPr marL="214313" indent="-214313" algn="ctr" eaLnBrk="1" fontAlgn="auto" hangingPunct="1">
                <a:spcBef>
                  <a:spcPts val="0"/>
                </a:spcBef>
                <a:spcAft>
                  <a:spcPts val="0"/>
                </a:spcAft>
                <a:buFont typeface="Wingdings" panose="05000000000000000000" pitchFamily="2" charset="2"/>
                <a:buChar char="p"/>
                <a:defRPr/>
              </a:pPr>
              <a:r>
                <a:rPr lang="zh-CN" altLang="en-US" sz="1500" b="1" dirty="0">
                  <a:solidFill>
                    <a:prstClr val="black"/>
                  </a:solidFill>
                  <a:latin typeface="微软雅黑" panose="020B0503020204020204" pitchFamily="34" charset="-122"/>
                </a:rPr>
                <a:t>指导教师：寿黎但</a:t>
              </a:r>
            </a:p>
          </p:txBody>
        </p:sp>
        <p:sp>
          <p:nvSpPr>
            <p:cNvPr id="15" name="文本框 14"/>
            <p:cNvSpPr txBox="1"/>
            <p:nvPr/>
          </p:nvSpPr>
          <p:spPr>
            <a:xfrm>
              <a:off x="8071666" y="4556465"/>
              <a:ext cx="2580192" cy="430886"/>
            </a:xfrm>
            <a:prstGeom prst="rect">
              <a:avLst/>
            </a:prstGeom>
            <a:noFill/>
          </p:spPr>
          <p:txBody>
            <a:bodyPr wrap="square" rtlCol="0">
              <a:spAutoFit/>
            </a:bodyPr>
            <a:lstStyle/>
            <a:p>
              <a:pPr marL="214313" indent="-214313" eaLnBrk="1" fontAlgn="auto" hangingPunct="1">
                <a:spcBef>
                  <a:spcPts val="0"/>
                </a:spcBef>
                <a:spcAft>
                  <a:spcPts val="0"/>
                </a:spcAft>
                <a:buFont typeface="Wingdings" panose="05000000000000000000" pitchFamily="2" charset="2"/>
                <a:buChar char="p"/>
                <a:defRPr/>
              </a:pPr>
              <a:r>
                <a:rPr lang="zh-CN" altLang="en-US" sz="1500" b="1" dirty="0">
                  <a:solidFill>
                    <a:prstClr val="black"/>
                  </a:solidFill>
                  <a:latin typeface="微软雅黑" panose="020B0503020204020204" pitchFamily="34" charset="-122"/>
                </a:rPr>
                <a:t>汇报人</a:t>
              </a:r>
              <a:r>
                <a:rPr lang="zh-CN" altLang="en-US" sz="975" b="1" dirty="0">
                  <a:solidFill>
                    <a:prstClr val="black"/>
                  </a:solidFill>
                  <a:latin typeface="微软雅黑" panose="020B0503020204020204" pitchFamily="34" charset="-122"/>
                </a:rPr>
                <a:t>：</a:t>
              </a:r>
              <a:r>
                <a:rPr lang="zh-CN" altLang="en-US" sz="1500" b="1" dirty="0">
                  <a:solidFill>
                    <a:prstClr val="black"/>
                  </a:solidFill>
                  <a:latin typeface="微软雅黑" panose="020B0503020204020204" pitchFamily="34" charset="-122"/>
                </a:rPr>
                <a:t>周宇鑫</a:t>
              </a:r>
              <a:endParaRPr lang="zh-CN" altLang="en-US" sz="1350" b="1" dirty="0">
                <a:solidFill>
                  <a:prstClr val="black"/>
                </a:solidFill>
                <a:latin typeface="微软雅黑" panose="020B0503020204020204" pitchFamily="34" charset="-122"/>
              </a:endParaRPr>
            </a:p>
          </p:txBody>
        </p:sp>
        <p:sp>
          <p:nvSpPr>
            <p:cNvPr id="16" name="文本框 15"/>
            <p:cNvSpPr txBox="1"/>
            <p:nvPr/>
          </p:nvSpPr>
          <p:spPr>
            <a:xfrm>
              <a:off x="1399278" y="4556465"/>
              <a:ext cx="3524492" cy="430886"/>
            </a:xfrm>
            <a:prstGeom prst="rect">
              <a:avLst/>
            </a:prstGeom>
            <a:noFill/>
          </p:spPr>
          <p:txBody>
            <a:bodyPr wrap="square" rtlCol="0">
              <a:spAutoFit/>
            </a:bodyPr>
            <a:lstStyle/>
            <a:p>
              <a:pPr marL="214313" indent="-214313" eaLnBrk="1" fontAlgn="auto" hangingPunct="1">
                <a:spcBef>
                  <a:spcPts val="0"/>
                </a:spcBef>
                <a:spcAft>
                  <a:spcPts val="0"/>
                </a:spcAft>
                <a:buFont typeface="Wingdings" panose="05000000000000000000" pitchFamily="2" charset="2"/>
                <a:buChar char="p"/>
                <a:defRPr/>
              </a:pPr>
              <a:r>
                <a:rPr lang="zh-CN" altLang="en-US" sz="1500" b="1" dirty="0">
                  <a:solidFill>
                    <a:prstClr val="black"/>
                  </a:solidFill>
                  <a:latin typeface="微软雅黑" panose="020B0503020204020204" pitchFamily="34" charset="-122"/>
                </a:rPr>
                <a:t>队员：周宇鑫 李政 赵晨希</a:t>
              </a:r>
            </a:p>
          </p:txBody>
        </p:sp>
      </p:grpSp>
      <p:sp>
        <p:nvSpPr>
          <p:cNvPr id="3" name="文本框 2">
            <a:extLst>
              <a:ext uri="{FF2B5EF4-FFF2-40B4-BE49-F238E27FC236}">
                <a16:creationId xmlns:a16="http://schemas.microsoft.com/office/drawing/2014/main" id="{E551385E-8121-4985-A72F-0D347AE00D5B}"/>
              </a:ext>
            </a:extLst>
          </p:cNvPr>
          <p:cNvSpPr txBox="1"/>
          <p:nvPr/>
        </p:nvSpPr>
        <p:spPr>
          <a:xfrm>
            <a:off x="2017447" y="3759010"/>
            <a:ext cx="5109091" cy="323165"/>
          </a:xfrm>
          <a:prstGeom prst="rect">
            <a:avLst/>
          </a:prstGeom>
          <a:noFill/>
        </p:spPr>
        <p:txBody>
          <a:bodyPr wrap="none" rtlCol="0">
            <a:spAutoFit/>
          </a:bodyPr>
          <a:lstStyle/>
          <a:p>
            <a:r>
              <a:rPr lang="zh-CN" altLang="en-US" sz="1500" b="1" dirty="0">
                <a:solidFill>
                  <a:prstClr val="black"/>
                </a:solidFill>
                <a:latin typeface="微软雅黑" panose="020B0503020204020204" pitchFamily="34" charset="-122"/>
              </a:rPr>
              <a:t>赛题导师：万波 高金皓（华为中央软件院庞加莱实验室）</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09127" y="330994"/>
            <a:ext cx="494342" cy="494342"/>
          </a:xfrm>
          <a:prstGeom prst="rect">
            <a:avLst/>
          </a:prstGeom>
          <a:blipFill dpi="0" rotWithShape="1">
            <a:blip r:embed="rId3">
              <a:biLevel thresh="50000"/>
              <a:extLst>
                <a:ext uri="{BEBA8EAE-BF5A-486C-A8C5-ECC9F3942E4B}">
                  <a14:imgProps xmlns:a14="http://schemas.microsoft.com/office/drawing/2010/main">
                    <a14:imgLayer r:embed="rId4">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350">
              <a:solidFill>
                <a:prstClr val="white"/>
              </a:solidFill>
              <a:latin typeface="等线" panose="02010600030101010101" charset="-122"/>
              <a:ea typeface="等线" panose="02010600030101010101" charset="-122"/>
            </a:endParaRPr>
          </a:p>
        </p:txBody>
      </p:sp>
      <p:sp>
        <p:nvSpPr>
          <p:cNvPr id="21" name="文本框 20"/>
          <p:cNvSpPr txBox="1"/>
          <p:nvPr/>
        </p:nvSpPr>
        <p:spPr>
          <a:xfrm>
            <a:off x="467904" y="888779"/>
            <a:ext cx="3291840" cy="515526"/>
          </a:xfrm>
          <a:prstGeom prst="rect">
            <a:avLst/>
          </a:prstGeom>
          <a:noFill/>
        </p:spPr>
        <p:txBody>
          <a:bodyPr wrap="square" rtlCol="0">
            <a:spAutoFit/>
          </a:bodyPr>
          <a:lstStyle/>
          <a:p>
            <a:pPr fontAlgn="auto">
              <a:lnSpc>
                <a:spcPct val="150000"/>
              </a:lnSpc>
              <a:spcAft>
                <a:spcPts val="450"/>
              </a:spcAft>
            </a:pPr>
            <a:r>
              <a:rPr lang="en-US" altLang="zh-CN" sz="2000" b="1" dirty="0">
                <a:latin typeface="Consolas" panose="020B0609020204030204" charset="0"/>
                <a:ea typeface="碳纤维正中黑简体" panose="02010601030101010101" pitchFamily="2" charset="-122"/>
                <a:sym typeface="+mn-ea"/>
              </a:rPr>
              <a:t>16KB</a:t>
            </a:r>
            <a:r>
              <a:rPr lang="zh-CN" altLang="en-US" sz="2000" b="1" dirty="0">
                <a:latin typeface="Consolas" panose="020B0609020204030204" charset="0"/>
                <a:ea typeface="碳纤维正中黑简体" panose="02010601030101010101" pitchFamily="2" charset="-122"/>
                <a:sym typeface="+mn-ea"/>
              </a:rPr>
              <a:t>粒度页表表项格式</a:t>
            </a:r>
            <a:endParaRPr lang="en-US" altLang="zh-CN" sz="2000" b="1" dirty="0">
              <a:latin typeface="Consolas" panose="020B0609020204030204" charset="0"/>
              <a:ea typeface="碳纤维正中黑简体" panose="02010601030101010101" pitchFamily="2" charset="-122"/>
              <a:sym typeface="+mn-ea"/>
            </a:endParaRPr>
          </a:p>
        </p:txBody>
      </p:sp>
      <p:sp>
        <p:nvSpPr>
          <p:cNvPr id="18" name="文本框 6">
            <a:extLst>
              <a:ext uri="{FF2B5EF4-FFF2-40B4-BE49-F238E27FC236}">
                <a16:creationId xmlns:a16="http://schemas.microsoft.com/office/drawing/2014/main" id="{39A1319B-183B-4841-9976-88E9B36666CE}"/>
              </a:ext>
            </a:extLst>
          </p:cNvPr>
          <p:cNvSpPr txBox="1">
            <a:spLocks noChangeArrowheads="1"/>
          </p:cNvSpPr>
          <p:nvPr/>
        </p:nvSpPr>
        <p:spPr bwMode="auto">
          <a:xfrm>
            <a:off x="782638" y="280988"/>
            <a:ext cx="2105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虚拟内存系统</a:t>
            </a:r>
          </a:p>
        </p:txBody>
      </p:sp>
      <p:grpSp>
        <p:nvGrpSpPr>
          <p:cNvPr id="20" name="组合 7">
            <a:extLst>
              <a:ext uri="{FF2B5EF4-FFF2-40B4-BE49-F238E27FC236}">
                <a16:creationId xmlns:a16="http://schemas.microsoft.com/office/drawing/2014/main" id="{A860B4E1-7D98-4419-A63E-20FEBF8241F8}"/>
              </a:ext>
            </a:extLst>
          </p:cNvPr>
          <p:cNvGrpSpPr>
            <a:grpSpLocks noChangeAspect="1"/>
          </p:cNvGrpSpPr>
          <p:nvPr/>
        </p:nvGrpSpPr>
        <p:grpSpPr bwMode="auto">
          <a:xfrm>
            <a:off x="314325" y="290513"/>
            <a:ext cx="468313" cy="468312"/>
            <a:chOff x="1928879" y="1944350"/>
            <a:chExt cx="1129689" cy="1129689"/>
          </a:xfrm>
        </p:grpSpPr>
        <p:sp>
          <p:nvSpPr>
            <p:cNvPr id="23" name="椭圆 22">
              <a:extLst>
                <a:ext uri="{FF2B5EF4-FFF2-40B4-BE49-F238E27FC236}">
                  <a16:creationId xmlns:a16="http://schemas.microsoft.com/office/drawing/2014/main" id="{46790E79-C3E0-43BF-A2EB-20A8F9F7A296}"/>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5" name="Freeform 7">
              <a:extLst>
                <a:ext uri="{FF2B5EF4-FFF2-40B4-BE49-F238E27FC236}">
                  <a16:creationId xmlns:a16="http://schemas.microsoft.com/office/drawing/2014/main" id="{7E01DFCF-0420-48BF-9786-0CE0E2BF9BB9}"/>
                </a:ext>
              </a:extLst>
            </p:cNvPr>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3" name="矩形 2">
            <a:extLst>
              <a:ext uri="{FF2B5EF4-FFF2-40B4-BE49-F238E27FC236}">
                <a16:creationId xmlns:a16="http://schemas.microsoft.com/office/drawing/2014/main" id="{457E6484-11FB-45BF-A748-D047D4FED6E6}"/>
              </a:ext>
            </a:extLst>
          </p:cNvPr>
          <p:cNvSpPr/>
          <p:nvPr/>
        </p:nvSpPr>
        <p:spPr>
          <a:xfrm>
            <a:off x="481178" y="1459014"/>
            <a:ext cx="8181643" cy="787075"/>
          </a:xfrm>
          <a:prstGeom prst="rect">
            <a:avLst/>
          </a:prstGeom>
        </p:spPr>
        <p:txBody>
          <a:bodyPr wrap="square">
            <a:spAutoFit/>
          </a:bodyPr>
          <a:lstStyle/>
          <a:p>
            <a:pPr>
              <a:lnSpc>
                <a:spcPct val="150000"/>
              </a:lnSpc>
            </a:pPr>
            <a:r>
              <a:rPr lang="en-US" altLang="zh-CN" sz="1600" dirty="0">
                <a:latin typeface="微软雅黑" panose="020B0503020204020204" pitchFamily="34" charset="-122"/>
              </a:rPr>
              <a:t>       </a:t>
            </a:r>
            <a:r>
              <a:rPr lang="zh-CN" altLang="zh-CN" sz="1600" dirty="0">
                <a:latin typeface="微软雅黑" panose="020B0503020204020204" pitchFamily="34" charset="-122"/>
              </a:rPr>
              <a:t>物理</a:t>
            </a:r>
            <a:r>
              <a:rPr lang="zh-CN" altLang="en-US" sz="1600" dirty="0">
                <a:latin typeface="微软雅黑" panose="020B0503020204020204" pitchFamily="34" charset="-122"/>
              </a:rPr>
              <a:t>地址</a:t>
            </a:r>
            <a:r>
              <a:rPr lang="zh-CN" altLang="zh-CN" sz="1600" dirty="0">
                <a:latin typeface="微软雅黑" panose="020B0503020204020204" pitchFamily="34" charset="-122"/>
              </a:rPr>
              <a:t>去掉</a:t>
            </a:r>
            <a:r>
              <a:rPr lang="en-US" altLang="zh-CN" sz="1600" b="1" dirty="0">
                <a:effectLst>
                  <a:outerShdw blurRad="38100" dist="38100" dir="2700000" algn="tl">
                    <a:srgbClr val="000000">
                      <a:alpha val="43137"/>
                    </a:srgbClr>
                  </a:outerShdw>
                </a:effectLst>
                <a:latin typeface="微软雅黑" panose="020B0503020204020204" pitchFamily="34" charset="-122"/>
              </a:rPr>
              <a:t>14</a:t>
            </a:r>
            <a:r>
              <a:rPr lang="zh-CN" altLang="zh-CN" sz="1600" dirty="0">
                <a:latin typeface="微软雅黑" panose="020B0503020204020204" pitchFamily="34" charset="-122"/>
              </a:rPr>
              <a:t>位的页内偏移量后，我们得到了</a:t>
            </a:r>
            <a:r>
              <a:rPr lang="en-US" altLang="zh-CN" sz="1600" b="1" dirty="0">
                <a:effectLst>
                  <a:outerShdw blurRad="38100" dist="38100" dir="2700000" algn="tl">
                    <a:srgbClr val="000000">
                      <a:alpha val="43137"/>
                    </a:srgbClr>
                  </a:outerShdw>
                </a:effectLst>
                <a:latin typeface="微软雅黑" panose="020B0503020204020204" pitchFamily="34" charset="-122"/>
              </a:rPr>
              <a:t>42</a:t>
            </a:r>
            <a:r>
              <a:rPr lang="zh-CN" altLang="zh-CN" sz="1600" dirty="0">
                <a:latin typeface="微软雅黑" panose="020B0503020204020204" pitchFamily="34" charset="-122"/>
              </a:rPr>
              <a:t>位的物理页号</a:t>
            </a:r>
            <a:r>
              <a:rPr lang="zh-CN" altLang="en-US" sz="1600" dirty="0">
                <a:latin typeface="微软雅黑" panose="020B0503020204020204" pitchFamily="34" charset="-122"/>
              </a:rPr>
              <a:t>（</a:t>
            </a:r>
            <a:r>
              <a:rPr lang="en-US" altLang="zh-CN" sz="1600" b="1" dirty="0">
                <a:effectLst>
                  <a:outerShdw blurRad="38100" dist="38100" dir="2700000" algn="tl">
                    <a:srgbClr val="000000">
                      <a:alpha val="43137"/>
                    </a:srgbClr>
                  </a:outerShdw>
                </a:effectLst>
                <a:latin typeface="微软雅黑" panose="020B0503020204020204" pitchFamily="34" charset="-122"/>
              </a:rPr>
              <a:t>PPN</a:t>
            </a:r>
            <a:r>
              <a:rPr lang="zh-CN" altLang="en-US" sz="1600" b="1" dirty="0">
                <a:effectLst>
                  <a:outerShdw blurRad="38100" dist="38100" dir="2700000" algn="tl">
                    <a:srgbClr val="000000">
                      <a:alpha val="43137"/>
                    </a:srgbClr>
                  </a:outerShdw>
                </a:effectLst>
                <a:latin typeface="微软雅黑" panose="020B0503020204020204" pitchFamily="34" charset="-122"/>
              </a:rPr>
              <a:t>）</a:t>
            </a:r>
            <a:r>
              <a:rPr lang="zh-CN" altLang="zh-CN" sz="1600" dirty="0">
                <a:latin typeface="微软雅黑" panose="020B0503020204020204" pitchFamily="34" charset="-122"/>
              </a:rPr>
              <a:t>，相应的也就得到了</a:t>
            </a:r>
            <a:r>
              <a:rPr lang="en-US" altLang="zh-CN" sz="1600" b="1" dirty="0">
                <a:effectLst>
                  <a:outerShdw blurRad="38100" dist="38100" dir="2700000" algn="tl">
                    <a:srgbClr val="000000">
                      <a:alpha val="43137"/>
                    </a:srgbClr>
                  </a:outerShdw>
                </a:effectLst>
                <a:latin typeface="微软雅黑" panose="020B0503020204020204" pitchFamily="34" charset="-122"/>
              </a:rPr>
              <a:t>Sv47</a:t>
            </a:r>
            <a:r>
              <a:rPr lang="zh-CN" altLang="zh-CN" sz="1600" dirty="0">
                <a:latin typeface="微软雅黑" panose="020B0503020204020204" pitchFamily="34" charset="-122"/>
              </a:rPr>
              <a:t>和</a:t>
            </a:r>
            <a:r>
              <a:rPr lang="en-US" altLang="zh-CN" sz="1600" b="1" dirty="0">
                <a:effectLst>
                  <a:outerShdw blurRad="38100" dist="38100" dir="2700000" algn="tl">
                    <a:srgbClr val="000000">
                      <a:alpha val="43137"/>
                    </a:srgbClr>
                  </a:outerShdw>
                </a:effectLst>
                <a:latin typeface="微软雅黑" panose="020B0503020204020204" pitchFamily="34" charset="-122"/>
              </a:rPr>
              <a:t>Sv58</a:t>
            </a:r>
            <a:r>
              <a:rPr lang="zh-CN" altLang="zh-CN" sz="1600" dirty="0">
                <a:latin typeface="微软雅黑" panose="020B0503020204020204" pitchFamily="34" charset="-122"/>
              </a:rPr>
              <a:t>的页表表项的格式</a:t>
            </a:r>
            <a:r>
              <a:rPr lang="zh-CN" altLang="en-US" sz="1600" dirty="0">
                <a:latin typeface="微软雅黑" panose="020B0503020204020204" pitchFamily="34" charset="-122"/>
              </a:rPr>
              <a:t>。</a:t>
            </a:r>
            <a:endParaRPr lang="zh-CN" altLang="en-US" sz="1600" dirty="0"/>
          </a:p>
        </p:txBody>
      </p:sp>
      <p:sp>
        <p:nvSpPr>
          <p:cNvPr id="15" name="文本框 14">
            <a:extLst>
              <a:ext uri="{FF2B5EF4-FFF2-40B4-BE49-F238E27FC236}">
                <a16:creationId xmlns:a16="http://schemas.microsoft.com/office/drawing/2014/main" id="{8F9D8D80-F958-41F3-8A8E-F027F47174DD}"/>
              </a:ext>
            </a:extLst>
          </p:cNvPr>
          <p:cNvSpPr txBox="1"/>
          <p:nvPr/>
        </p:nvSpPr>
        <p:spPr>
          <a:xfrm>
            <a:off x="3759744" y="3219099"/>
            <a:ext cx="2468946" cy="369332"/>
          </a:xfrm>
          <a:prstGeom prst="rect">
            <a:avLst/>
          </a:prstGeom>
          <a:noFill/>
        </p:spPr>
        <p:txBody>
          <a:bodyPr wrap="none" rtlCol="0">
            <a:spAutoFit/>
          </a:bodyPr>
          <a:lstStyle/>
          <a:p>
            <a:r>
              <a:rPr lang="en-US" altLang="zh-CN" dirty="0">
                <a:latin typeface="Yu Gothic UI Semibold" panose="020B0700000000000000" pitchFamily="34" charset="-128"/>
                <a:ea typeface="Yu Gothic UI Semibold" panose="020B0700000000000000" pitchFamily="34" charset="-128"/>
              </a:rPr>
              <a:t>Sv47 page table entry</a:t>
            </a:r>
            <a:endParaRPr lang="zh-CN" altLang="en-US" dirty="0">
              <a:latin typeface="Yu Gothic UI Semibold" panose="020B0700000000000000" pitchFamily="34" charset="-128"/>
              <a:ea typeface="Yu Gothic UI Semibold" panose="020B0700000000000000" pitchFamily="34" charset="-128"/>
            </a:endParaRPr>
          </a:p>
        </p:txBody>
      </p:sp>
      <p:pic>
        <p:nvPicPr>
          <p:cNvPr id="16" name="图片 15">
            <a:extLst>
              <a:ext uri="{FF2B5EF4-FFF2-40B4-BE49-F238E27FC236}">
                <a16:creationId xmlns:a16="http://schemas.microsoft.com/office/drawing/2014/main" id="{6F654CE4-CBE1-4E8D-A102-7008F777847C}"/>
              </a:ext>
            </a:extLst>
          </p:cNvPr>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3451" y="3555571"/>
            <a:ext cx="7516524" cy="863566"/>
          </a:xfrm>
          <a:prstGeom prst="rect">
            <a:avLst/>
          </a:prstGeom>
        </p:spPr>
      </p:pic>
      <p:sp>
        <p:nvSpPr>
          <p:cNvPr id="17" name="文本框 16">
            <a:extLst>
              <a:ext uri="{FF2B5EF4-FFF2-40B4-BE49-F238E27FC236}">
                <a16:creationId xmlns:a16="http://schemas.microsoft.com/office/drawing/2014/main" id="{CA67A6B8-D049-4393-82FB-96A08244D3E4}"/>
              </a:ext>
            </a:extLst>
          </p:cNvPr>
          <p:cNvSpPr txBox="1"/>
          <p:nvPr/>
        </p:nvSpPr>
        <p:spPr>
          <a:xfrm>
            <a:off x="3759744" y="4338483"/>
            <a:ext cx="2468946" cy="369332"/>
          </a:xfrm>
          <a:prstGeom prst="rect">
            <a:avLst/>
          </a:prstGeom>
          <a:noFill/>
        </p:spPr>
        <p:txBody>
          <a:bodyPr wrap="none" rtlCol="0">
            <a:spAutoFit/>
          </a:bodyPr>
          <a:lstStyle/>
          <a:p>
            <a:r>
              <a:rPr lang="en-US" altLang="zh-CN" dirty="0">
                <a:latin typeface="Yu Gothic UI Semibold" panose="020B0700000000000000" pitchFamily="34" charset="-128"/>
                <a:ea typeface="Yu Gothic UI Semibold" panose="020B0700000000000000" pitchFamily="34" charset="-128"/>
              </a:rPr>
              <a:t>Sv58 page table entry</a:t>
            </a:r>
            <a:endParaRPr lang="zh-CN" altLang="en-US" dirty="0">
              <a:latin typeface="Yu Gothic UI Semibold" panose="020B0700000000000000" pitchFamily="34" charset="-128"/>
              <a:ea typeface="Yu Gothic UI Semibold" panose="020B0700000000000000" pitchFamily="34" charset="-128"/>
            </a:endParaRPr>
          </a:p>
        </p:txBody>
      </p:sp>
      <p:pic>
        <p:nvPicPr>
          <p:cNvPr id="26" name="图片 25">
            <a:extLst>
              <a:ext uri="{FF2B5EF4-FFF2-40B4-BE49-F238E27FC236}">
                <a16:creationId xmlns:a16="http://schemas.microsoft.com/office/drawing/2014/main" id="{EA4A3977-CC88-4D78-B871-9D4032808945}"/>
              </a:ext>
            </a:extLst>
          </p:cNvPr>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47818" y="2465629"/>
            <a:ext cx="7467789" cy="863566"/>
          </a:xfrm>
          <a:prstGeom prst="rect">
            <a:avLst/>
          </a:prstGeom>
        </p:spPr>
      </p:pic>
    </p:spTree>
    <p:extLst>
      <p:ext uri="{BB962C8B-B14F-4D97-AF65-F5344CB8AC3E}">
        <p14:creationId xmlns:p14="http://schemas.microsoft.com/office/powerpoint/2010/main" val="4192097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09127" y="330994"/>
            <a:ext cx="494342" cy="494342"/>
          </a:xfrm>
          <a:prstGeom prst="rect">
            <a:avLst/>
          </a:prstGeom>
          <a:blipFill dpi="0" rotWithShape="1">
            <a:blip r:embed="rId3">
              <a:biLevel thresh="50000"/>
              <a:extLst>
                <a:ext uri="{BEBA8EAE-BF5A-486C-A8C5-ECC9F3942E4B}">
                  <a14:imgProps xmlns:a14="http://schemas.microsoft.com/office/drawing/2010/main">
                    <a14:imgLayer r:embed="rId4">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350">
              <a:solidFill>
                <a:prstClr val="white"/>
              </a:solidFill>
              <a:latin typeface="等线" panose="02010600030101010101" charset="-122"/>
              <a:ea typeface="等线" panose="02010600030101010101" charset="-122"/>
            </a:endParaRPr>
          </a:p>
        </p:txBody>
      </p:sp>
      <p:sp>
        <p:nvSpPr>
          <p:cNvPr id="21" name="文本框 20"/>
          <p:cNvSpPr txBox="1"/>
          <p:nvPr/>
        </p:nvSpPr>
        <p:spPr>
          <a:xfrm>
            <a:off x="494997" y="823802"/>
            <a:ext cx="3291840" cy="515526"/>
          </a:xfrm>
          <a:prstGeom prst="rect">
            <a:avLst/>
          </a:prstGeom>
          <a:noFill/>
        </p:spPr>
        <p:txBody>
          <a:bodyPr wrap="square" rtlCol="0">
            <a:spAutoFit/>
          </a:bodyPr>
          <a:lstStyle/>
          <a:p>
            <a:pPr indent="0" fontAlgn="auto">
              <a:lnSpc>
                <a:spcPct val="150000"/>
              </a:lnSpc>
              <a:spcAft>
                <a:spcPts val="600"/>
              </a:spcAft>
            </a:pPr>
            <a:r>
              <a:rPr lang="en-US" altLang="zh-CN" sz="2000" b="1" dirty="0">
                <a:latin typeface="Consolas" panose="020B0609020204030204" charset="0"/>
                <a:ea typeface="碳纤维正中黑简体" panose="02010601030101010101" pitchFamily="2" charset="-122"/>
                <a:sym typeface="+mn-ea"/>
              </a:rPr>
              <a:t>SV58</a:t>
            </a:r>
            <a:r>
              <a:rPr lang="zh-CN" altLang="en-US" sz="2000" b="1" dirty="0">
                <a:latin typeface="Consolas" panose="020B0609020204030204" charset="0"/>
                <a:ea typeface="碳纤维正中黑简体" panose="02010601030101010101" pitchFamily="2" charset="-122"/>
                <a:sym typeface="+mn-ea"/>
              </a:rPr>
              <a:t>虚拟内存空间布局</a:t>
            </a:r>
            <a:endParaRPr kumimoji="0" lang="en-US" altLang="zh-CN" sz="2000" b="1" i="0" baseline="0" dirty="0">
              <a:solidFill>
                <a:schemeClr val="tx1"/>
              </a:solidFill>
              <a:uFillTx/>
              <a:latin typeface="Consolas" panose="020B0609020204030204" charset="0"/>
              <a:ea typeface="碳纤维正中黑简体" panose="02010601030101010101" pitchFamily="2" charset="-122"/>
              <a:sym typeface="+mn-ea"/>
            </a:endParaRPr>
          </a:p>
        </p:txBody>
      </p:sp>
      <p:sp>
        <p:nvSpPr>
          <p:cNvPr id="18" name="文本框 6">
            <a:extLst>
              <a:ext uri="{FF2B5EF4-FFF2-40B4-BE49-F238E27FC236}">
                <a16:creationId xmlns:a16="http://schemas.microsoft.com/office/drawing/2014/main" id="{39A1319B-183B-4841-9976-88E9B36666CE}"/>
              </a:ext>
            </a:extLst>
          </p:cNvPr>
          <p:cNvSpPr txBox="1">
            <a:spLocks noChangeArrowheads="1"/>
          </p:cNvSpPr>
          <p:nvPr/>
        </p:nvSpPr>
        <p:spPr bwMode="auto">
          <a:xfrm>
            <a:off x="782638" y="280988"/>
            <a:ext cx="2105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虚拟内存系统</a:t>
            </a:r>
          </a:p>
        </p:txBody>
      </p:sp>
      <p:grpSp>
        <p:nvGrpSpPr>
          <p:cNvPr id="20" name="组合 7">
            <a:extLst>
              <a:ext uri="{FF2B5EF4-FFF2-40B4-BE49-F238E27FC236}">
                <a16:creationId xmlns:a16="http://schemas.microsoft.com/office/drawing/2014/main" id="{A860B4E1-7D98-4419-A63E-20FEBF8241F8}"/>
              </a:ext>
            </a:extLst>
          </p:cNvPr>
          <p:cNvGrpSpPr>
            <a:grpSpLocks noChangeAspect="1"/>
          </p:cNvGrpSpPr>
          <p:nvPr/>
        </p:nvGrpSpPr>
        <p:grpSpPr bwMode="auto">
          <a:xfrm>
            <a:off x="314325" y="290513"/>
            <a:ext cx="468313" cy="468312"/>
            <a:chOff x="1928879" y="1944350"/>
            <a:chExt cx="1129689" cy="1129689"/>
          </a:xfrm>
        </p:grpSpPr>
        <p:sp>
          <p:nvSpPr>
            <p:cNvPr id="23" name="椭圆 22">
              <a:extLst>
                <a:ext uri="{FF2B5EF4-FFF2-40B4-BE49-F238E27FC236}">
                  <a16:creationId xmlns:a16="http://schemas.microsoft.com/office/drawing/2014/main" id="{46790E79-C3E0-43BF-A2EB-20A8F9F7A296}"/>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5" name="Freeform 7">
              <a:extLst>
                <a:ext uri="{FF2B5EF4-FFF2-40B4-BE49-F238E27FC236}">
                  <a16:creationId xmlns:a16="http://schemas.microsoft.com/office/drawing/2014/main" id="{7E01DFCF-0420-48BF-9786-0CE0E2BF9BB9}"/>
                </a:ext>
              </a:extLst>
            </p:cNvPr>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13" name="图片 12" descr="OS (1)_00">
            <a:extLst>
              <a:ext uri="{FF2B5EF4-FFF2-40B4-BE49-F238E27FC236}">
                <a16:creationId xmlns:a16="http://schemas.microsoft.com/office/drawing/2014/main" id="{94909DD2-2D3D-48F0-88AF-E5CDBBF10C30}"/>
              </a:ext>
            </a:extLst>
          </p:cNvPr>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3356405" y="535781"/>
            <a:ext cx="5787595" cy="4415526"/>
          </a:xfrm>
          <a:prstGeom prst="rect">
            <a:avLst/>
          </a:prstGeom>
        </p:spPr>
      </p:pic>
      <p:sp>
        <p:nvSpPr>
          <p:cNvPr id="10" name="文本框 9">
            <a:extLst>
              <a:ext uri="{FF2B5EF4-FFF2-40B4-BE49-F238E27FC236}">
                <a16:creationId xmlns:a16="http://schemas.microsoft.com/office/drawing/2014/main" id="{6A13F0E7-B5A9-4220-9536-1E044FF86578}"/>
              </a:ext>
            </a:extLst>
          </p:cNvPr>
          <p:cNvSpPr txBox="1"/>
          <p:nvPr/>
        </p:nvSpPr>
        <p:spPr>
          <a:xfrm>
            <a:off x="562568" y="1412542"/>
            <a:ext cx="2897291" cy="2924583"/>
          </a:xfrm>
          <a:prstGeom prst="rect">
            <a:avLst/>
          </a:prstGeom>
          <a:noFill/>
        </p:spPr>
        <p:txBody>
          <a:bodyPr wrap="square" rtlCol="0">
            <a:spAutoFit/>
          </a:bodyPr>
          <a:lstStyle/>
          <a:p>
            <a:pPr marL="342900" indent="-342900">
              <a:lnSpc>
                <a:spcPct val="150000"/>
              </a:lnSpc>
              <a:spcAft>
                <a:spcPts val="600"/>
              </a:spcAft>
              <a:buFont typeface="Wingdings" panose="05000000000000000000" pitchFamily="2" charset="2"/>
              <a:buChar char="l"/>
              <a:defRPr/>
            </a:pPr>
            <a:r>
              <a:rPr lang="zh-CN" altLang="en-US" sz="1800" dirty="0">
                <a:latin typeface="微软雅黑" panose="020B0503020204020204" pitchFamily="34" charset="-122"/>
                <a:ea typeface="微软雅黑" panose="020B0503020204020204" pitchFamily="34" charset="-122"/>
              </a:rPr>
              <a:t>用户空间</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Wingdings" panose="05000000000000000000" pitchFamily="2" charset="2"/>
              <a:buChar char="l"/>
              <a:defRPr/>
            </a:pPr>
            <a:r>
              <a:rPr lang="zh-CN" altLang="en-US" sz="1800" dirty="0">
                <a:latin typeface="微软雅黑" panose="020B0503020204020204" pitchFamily="34" charset="-122"/>
                <a:ea typeface="微软雅黑" panose="020B0503020204020204" pitchFamily="34" charset="-122"/>
              </a:rPr>
              <a:t>内核空间</a:t>
            </a:r>
            <a:endParaRPr lang="en-US" altLang="zh-CN" sz="1800" dirty="0">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Wingdings" panose="05000000000000000000" pitchFamily="2" charset="2"/>
              <a:buChar char="p"/>
              <a:defRPr/>
            </a:pPr>
            <a:r>
              <a:rPr lang="en-US" altLang="zh-CN" sz="1800" dirty="0">
                <a:latin typeface="微软雅黑" panose="020B0503020204020204" pitchFamily="34" charset="-122"/>
                <a:ea typeface="微软雅黑" panose="020B0503020204020204" pitchFamily="34" charset="-122"/>
              </a:rPr>
              <a:t>direct mapping</a:t>
            </a:r>
          </a:p>
          <a:p>
            <a:pPr marL="800100" lvl="1" indent="-342900">
              <a:lnSpc>
                <a:spcPct val="150000"/>
              </a:lnSpc>
              <a:spcAft>
                <a:spcPts val="600"/>
              </a:spcAft>
              <a:buFont typeface="Wingdings" panose="05000000000000000000" pitchFamily="2" charset="2"/>
              <a:buChar char="p"/>
              <a:defRPr/>
            </a:pPr>
            <a:r>
              <a:rPr lang="en-US" altLang="zh-CN" sz="1800" dirty="0" err="1">
                <a:latin typeface="微软雅黑" panose="020B0503020204020204" pitchFamily="34" charset="-122"/>
                <a:ea typeface="微软雅黑" panose="020B0503020204020204" pitchFamily="34" charset="-122"/>
              </a:rPr>
              <a:t>Kasan</a:t>
            </a:r>
            <a:endParaRPr lang="en-US" altLang="zh-CN" sz="1800" dirty="0">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Wingdings" panose="05000000000000000000" pitchFamily="2" charset="2"/>
              <a:buChar char="p"/>
              <a:defRPr/>
            </a:pPr>
            <a:r>
              <a:rPr lang="en-US" altLang="zh-CN" sz="1800" dirty="0">
                <a:latin typeface="微软雅黑" panose="020B0503020204020204" pitchFamily="34" charset="-122"/>
                <a:ea typeface="微软雅黑" panose="020B0503020204020204" pitchFamily="34" charset="-122"/>
              </a:rPr>
              <a:t>Modules</a:t>
            </a:r>
          </a:p>
          <a:p>
            <a:pPr marL="800100" lvl="1" indent="-342900">
              <a:lnSpc>
                <a:spcPct val="150000"/>
              </a:lnSpc>
              <a:spcAft>
                <a:spcPts val="600"/>
              </a:spcAft>
              <a:buFont typeface="Wingdings" panose="05000000000000000000" pitchFamily="2" charset="2"/>
              <a:buChar char="p"/>
              <a:defRPr/>
            </a:pPr>
            <a:r>
              <a:rPr lang="en-US" altLang="zh-CN" sz="1800" dirty="0">
                <a:latin typeface="微软雅黑" panose="020B0503020204020204" pitchFamily="34" charset="-122"/>
                <a:ea typeface="微软雅黑" panose="020B0503020204020204" pitchFamily="34" charset="-122"/>
              </a:rPr>
              <a:t>kernel</a:t>
            </a:r>
            <a:endParaRPr lang="zh-CN" altLang="zh-CN" sz="1800" dirty="0">
              <a:latin typeface="Consolas" panose="020B0609020204030204" charset="0"/>
              <a:ea typeface="楷体" panose="02010609060101010101" pitchFamily="49" charset="-122"/>
            </a:endParaRPr>
          </a:p>
        </p:txBody>
      </p:sp>
    </p:spTree>
    <p:extLst>
      <p:ext uri="{BB962C8B-B14F-4D97-AF65-F5344CB8AC3E}">
        <p14:creationId xmlns:p14="http://schemas.microsoft.com/office/powerpoint/2010/main" val="534315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09127" y="330994"/>
            <a:ext cx="494342" cy="494342"/>
          </a:xfrm>
          <a:prstGeom prst="rect">
            <a:avLst/>
          </a:prstGeom>
          <a:blipFill dpi="0" rotWithShape="1">
            <a:blip r:embed="rId3">
              <a:biLevel thresh="50000"/>
              <a:extLst>
                <a:ext uri="{BEBA8EAE-BF5A-486C-A8C5-ECC9F3942E4B}">
                  <a14:imgProps xmlns:a14="http://schemas.microsoft.com/office/drawing/2010/main">
                    <a14:imgLayer r:embed="rId4">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350">
              <a:solidFill>
                <a:prstClr val="white"/>
              </a:solidFill>
              <a:latin typeface="等线" panose="02010600030101010101" charset="-122"/>
              <a:ea typeface="等线" panose="02010600030101010101" charset="-122"/>
            </a:endParaRPr>
          </a:p>
        </p:txBody>
      </p:sp>
      <p:sp>
        <p:nvSpPr>
          <p:cNvPr id="18" name="文本框 6">
            <a:extLst>
              <a:ext uri="{FF2B5EF4-FFF2-40B4-BE49-F238E27FC236}">
                <a16:creationId xmlns:a16="http://schemas.microsoft.com/office/drawing/2014/main" id="{39A1319B-183B-4841-9976-88E9B36666CE}"/>
              </a:ext>
            </a:extLst>
          </p:cNvPr>
          <p:cNvSpPr txBox="1">
            <a:spLocks noChangeArrowheads="1"/>
          </p:cNvSpPr>
          <p:nvPr/>
        </p:nvSpPr>
        <p:spPr bwMode="auto">
          <a:xfrm>
            <a:off x="782638" y="280988"/>
            <a:ext cx="2105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哈希页表</a:t>
            </a:r>
          </a:p>
        </p:txBody>
      </p:sp>
      <p:grpSp>
        <p:nvGrpSpPr>
          <p:cNvPr id="20" name="组合 7">
            <a:extLst>
              <a:ext uri="{FF2B5EF4-FFF2-40B4-BE49-F238E27FC236}">
                <a16:creationId xmlns:a16="http://schemas.microsoft.com/office/drawing/2014/main" id="{A860B4E1-7D98-4419-A63E-20FEBF8241F8}"/>
              </a:ext>
            </a:extLst>
          </p:cNvPr>
          <p:cNvGrpSpPr>
            <a:grpSpLocks noChangeAspect="1"/>
          </p:cNvGrpSpPr>
          <p:nvPr/>
        </p:nvGrpSpPr>
        <p:grpSpPr bwMode="auto">
          <a:xfrm>
            <a:off x="314325" y="290513"/>
            <a:ext cx="468313" cy="468312"/>
            <a:chOff x="1928879" y="1944350"/>
            <a:chExt cx="1129689" cy="1129689"/>
          </a:xfrm>
        </p:grpSpPr>
        <p:sp>
          <p:nvSpPr>
            <p:cNvPr id="23" name="椭圆 22">
              <a:extLst>
                <a:ext uri="{FF2B5EF4-FFF2-40B4-BE49-F238E27FC236}">
                  <a16:creationId xmlns:a16="http://schemas.microsoft.com/office/drawing/2014/main" id="{46790E79-C3E0-43BF-A2EB-20A8F9F7A296}"/>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5" name="Freeform 7">
              <a:extLst>
                <a:ext uri="{FF2B5EF4-FFF2-40B4-BE49-F238E27FC236}">
                  <a16:creationId xmlns:a16="http://schemas.microsoft.com/office/drawing/2014/main" id="{7E01DFCF-0420-48BF-9786-0CE0E2BF9BB9}"/>
                </a:ext>
              </a:extLst>
            </p:cNvPr>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2" name="组合 11">
            <a:extLst>
              <a:ext uri="{FF2B5EF4-FFF2-40B4-BE49-F238E27FC236}">
                <a16:creationId xmlns:a16="http://schemas.microsoft.com/office/drawing/2014/main" id="{6499DF3C-A43E-4E35-A5B3-9D108FAF355D}"/>
              </a:ext>
            </a:extLst>
          </p:cNvPr>
          <p:cNvGrpSpPr/>
          <p:nvPr/>
        </p:nvGrpSpPr>
        <p:grpSpPr>
          <a:xfrm>
            <a:off x="700088" y="942811"/>
            <a:ext cx="7588187" cy="3745441"/>
            <a:chOff x="1921510" y="1154811"/>
            <a:chExt cx="8665845" cy="4512945"/>
          </a:xfrm>
        </p:grpSpPr>
        <p:grpSp>
          <p:nvGrpSpPr>
            <p:cNvPr id="13" name="组合 12">
              <a:extLst>
                <a:ext uri="{FF2B5EF4-FFF2-40B4-BE49-F238E27FC236}">
                  <a16:creationId xmlns:a16="http://schemas.microsoft.com/office/drawing/2014/main" id="{60A864B1-9267-4AE2-B367-17182E7E455E}"/>
                </a:ext>
              </a:extLst>
            </p:cNvPr>
            <p:cNvGrpSpPr/>
            <p:nvPr/>
          </p:nvGrpSpPr>
          <p:grpSpPr>
            <a:xfrm>
              <a:off x="1921510" y="1154811"/>
              <a:ext cx="3413125" cy="4419600"/>
              <a:chOff x="1655" y="2025"/>
              <a:chExt cx="5375" cy="6960"/>
            </a:xfrm>
          </p:grpSpPr>
          <p:cxnSp>
            <p:nvCxnSpPr>
              <p:cNvPr id="19" name="直接箭头连接符 18">
                <a:extLst>
                  <a:ext uri="{FF2B5EF4-FFF2-40B4-BE49-F238E27FC236}">
                    <a16:creationId xmlns:a16="http://schemas.microsoft.com/office/drawing/2014/main" id="{36BE0A2D-FE6A-4E6A-A849-B50BF9633F9A}"/>
                  </a:ext>
                </a:extLst>
              </p:cNvPr>
              <p:cNvCxnSpPr/>
              <p:nvPr/>
            </p:nvCxnSpPr>
            <p:spPr>
              <a:xfrm>
                <a:off x="5542" y="3063"/>
                <a:ext cx="1488" cy="0"/>
              </a:xfrm>
              <a:prstGeom prst="straightConnector1">
                <a:avLst/>
              </a:prstGeom>
              <a:ln>
                <a:solidFill>
                  <a:srgbClr val="0070C0"/>
                </a:solidFill>
                <a:tailEnd type="triangle"/>
              </a:ln>
            </p:spPr>
            <p:style>
              <a:lnRef idx="1">
                <a:schemeClr val="accent5"/>
              </a:lnRef>
              <a:fillRef idx="0">
                <a:schemeClr val="accent5"/>
              </a:fillRef>
              <a:effectRef idx="0">
                <a:schemeClr val="accent5"/>
              </a:effectRef>
              <a:fontRef idx="minor">
                <a:schemeClr val="tx1"/>
              </a:fontRef>
            </p:style>
          </p:cxnSp>
          <p:cxnSp>
            <p:nvCxnSpPr>
              <p:cNvPr id="22" name="直接箭头连接符 21">
                <a:extLst>
                  <a:ext uri="{FF2B5EF4-FFF2-40B4-BE49-F238E27FC236}">
                    <a16:creationId xmlns:a16="http://schemas.microsoft.com/office/drawing/2014/main" id="{79E492FE-C2B8-4619-8CEE-513BCE6CE08B}"/>
                  </a:ext>
                </a:extLst>
              </p:cNvPr>
              <p:cNvCxnSpPr/>
              <p:nvPr/>
            </p:nvCxnSpPr>
            <p:spPr>
              <a:xfrm>
                <a:off x="5542" y="5493"/>
                <a:ext cx="1488"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A7E3B3CB-B38F-42C5-9228-BB1157B35FDF}"/>
                  </a:ext>
                </a:extLst>
              </p:cNvPr>
              <p:cNvCxnSpPr/>
              <p:nvPr/>
            </p:nvCxnSpPr>
            <p:spPr>
              <a:xfrm>
                <a:off x="5542" y="7913"/>
                <a:ext cx="1488"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7F01FD74-BCE4-495A-B3DF-474E175DB24C}"/>
                  </a:ext>
                </a:extLst>
              </p:cNvPr>
              <p:cNvGrpSpPr/>
              <p:nvPr/>
            </p:nvGrpSpPr>
            <p:grpSpPr>
              <a:xfrm>
                <a:off x="1655" y="2025"/>
                <a:ext cx="3520" cy="6960"/>
                <a:chOff x="1655" y="2025"/>
                <a:chExt cx="3520" cy="6960"/>
              </a:xfrm>
            </p:grpSpPr>
            <p:grpSp>
              <p:nvGrpSpPr>
                <p:cNvPr id="27" name="组合 26">
                  <a:extLst>
                    <a:ext uri="{FF2B5EF4-FFF2-40B4-BE49-F238E27FC236}">
                      <a16:creationId xmlns:a16="http://schemas.microsoft.com/office/drawing/2014/main" id="{470C62A4-A7A6-47FC-AB20-27D2CCD9F6A0}"/>
                    </a:ext>
                  </a:extLst>
                </p:cNvPr>
                <p:cNvGrpSpPr/>
                <p:nvPr/>
              </p:nvGrpSpPr>
              <p:grpSpPr>
                <a:xfrm>
                  <a:off x="1655" y="2025"/>
                  <a:ext cx="3520" cy="2083"/>
                  <a:chOff x="1050646" y="1285875"/>
                  <a:chExt cx="2235480" cy="1428751"/>
                </a:xfrm>
              </p:grpSpPr>
              <p:grpSp>
                <p:nvGrpSpPr>
                  <p:cNvPr id="42" name="组合 41">
                    <a:extLst>
                      <a:ext uri="{FF2B5EF4-FFF2-40B4-BE49-F238E27FC236}">
                        <a16:creationId xmlns:a16="http://schemas.microsoft.com/office/drawing/2014/main" id="{B85CA8D6-4EEB-44D3-A580-45B37B925147}"/>
                      </a:ext>
                    </a:extLst>
                  </p:cNvPr>
                  <p:cNvGrpSpPr/>
                  <p:nvPr/>
                </p:nvGrpSpPr>
                <p:grpSpPr>
                  <a:xfrm>
                    <a:off x="1050646" y="1285875"/>
                    <a:ext cx="2235480" cy="1428751"/>
                    <a:chOff x="2909102" y="2702719"/>
                    <a:chExt cx="2283652" cy="1452562"/>
                  </a:xfrm>
                </p:grpSpPr>
                <p:sp>
                  <p:nvSpPr>
                    <p:cNvPr id="44" name="任意多边形: 形状 43">
                      <a:extLst>
                        <a:ext uri="{FF2B5EF4-FFF2-40B4-BE49-F238E27FC236}">
                          <a16:creationId xmlns:a16="http://schemas.microsoft.com/office/drawing/2014/main" id="{3B3595AE-D4BC-4A8F-877F-E5E3594341A1}"/>
                        </a:ext>
                      </a:extLst>
                    </p:cNvPr>
                    <p:cNvSpPr/>
                    <p:nvPr/>
                  </p:nvSpPr>
                  <p:spPr>
                    <a:xfrm>
                      <a:off x="2909102" y="2702719"/>
                      <a:ext cx="2283652" cy="1452562"/>
                    </a:xfrm>
                    <a:custGeom>
                      <a:avLst/>
                      <a:gdLst>
                        <a:gd name="connsiteX0" fmla="*/ 123163 w 2283652"/>
                        <a:gd name="connsiteY0" fmla="*/ 0 h 1452562"/>
                        <a:gd name="connsiteX1" fmla="*/ 2283652 w 2283652"/>
                        <a:gd name="connsiteY1" fmla="*/ 0 h 1452562"/>
                        <a:gd name="connsiteX2" fmla="*/ 2249530 w 2283652"/>
                        <a:gd name="connsiteY2" fmla="*/ 402430 h 1452562"/>
                        <a:gd name="connsiteX3" fmla="*/ 2236832 w 2283652"/>
                        <a:gd name="connsiteY3" fmla="*/ 402430 h 1452562"/>
                        <a:gd name="connsiteX4" fmla="*/ 2269323 w 2283652"/>
                        <a:gd name="connsiteY4" fmla="*/ 19235 h 1452562"/>
                        <a:gd name="connsiteX5" fmla="*/ 134230 w 2283652"/>
                        <a:gd name="connsiteY5" fmla="*/ 19235 h 1452562"/>
                        <a:gd name="connsiteX6" fmla="*/ 14329 w 2283652"/>
                        <a:gd name="connsiteY6" fmla="*/ 1433327 h 1452562"/>
                        <a:gd name="connsiteX7" fmla="*/ 2149422 w 2283652"/>
                        <a:gd name="connsiteY7" fmla="*/ 1433327 h 1452562"/>
                        <a:gd name="connsiteX8" fmla="*/ 2181913 w 2283652"/>
                        <a:gd name="connsiteY8" fmla="*/ 1050132 h 1452562"/>
                        <a:gd name="connsiteX9" fmla="*/ 2194611 w 2283652"/>
                        <a:gd name="connsiteY9" fmla="*/ 1050132 h 1452562"/>
                        <a:gd name="connsiteX10" fmla="*/ 2160489 w 2283652"/>
                        <a:gd name="connsiteY10" fmla="*/ 1452562 h 1452562"/>
                        <a:gd name="connsiteX11" fmla="*/ 0 w 2283652"/>
                        <a:gd name="connsiteY11" fmla="*/ 1452562 h 1452562"/>
                        <a:gd name="connsiteX12" fmla="*/ 123163 w 2283652"/>
                        <a:gd name="connsiteY12" fmla="*/ 0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3652" h="1452562">
                          <a:moveTo>
                            <a:pt x="123163" y="0"/>
                          </a:moveTo>
                          <a:lnTo>
                            <a:pt x="2283652" y="0"/>
                          </a:lnTo>
                          <a:lnTo>
                            <a:pt x="2249530" y="402430"/>
                          </a:lnTo>
                          <a:lnTo>
                            <a:pt x="2236832" y="402430"/>
                          </a:lnTo>
                          <a:lnTo>
                            <a:pt x="2269323" y="19235"/>
                          </a:lnTo>
                          <a:lnTo>
                            <a:pt x="134230" y="19235"/>
                          </a:lnTo>
                          <a:lnTo>
                            <a:pt x="14329" y="1433327"/>
                          </a:lnTo>
                          <a:lnTo>
                            <a:pt x="2149422" y="1433327"/>
                          </a:lnTo>
                          <a:lnTo>
                            <a:pt x="2181913" y="1050132"/>
                          </a:lnTo>
                          <a:lnTo>
                            <a:pt x="2194611" y="1050132"/>
                          </a:lnTo>
                          <a:lnTo>
                            <a:pt x="2160489" y="1452562"/>
                          </a:lnTo>
                          <a:lnTo>
                            <a:pt x="0" y="1452562"/>
                          </a:lnTo>
                          <a:lnTo>
                            <a:pt x="123163" y="0"/>
                          </a:lnTo>
                          <a:close/>
                        </a:path>
                      </a:pathLst>
                    </a:custGeom>
                    <a:solidFill>
                      <a:schemeClr val="bg2"/>
                    </a:solidFill>
                    <a:ln w="31750">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5" name="平行四边形 44">
                      <a:extLst>
                        <a:ext uri="{FF2B5EF4-FFF2-40B4-BE49-F238E27FC236}">
                          <a16:creationId xmlns:a16="http://schemas.microsoft.com/office/drawing/2014/main" id="{8C43B01B-A64B-4DE6-B8D8-852047F8D2C3}"/>
                        </a:ext>
                      </a:extLst>
                    </p:cNvPr>
                    <p:cNvSpPr/>
                    <p:nvPr/>
                  </p:nvSpPr>
                  <p:spPr>
                    <a:xfrm>
                      <a:off x="3013079" y="2778170"/>
                      <a:ext cx="2075697" cy="1301659"/>
                    </a:xfrm>
                    <a:prstGeom prst="parallelogram">
                      <a:avLst>
                        <a:gd name="adj" fmla="val 8479"/>
                      </a:avLst>
                    </a:prstGeom>
                    <a:noFill/>
                    <a:ln w="19050">
                      <a:solidFill>
                        <a:schemeClr val="tx1"/>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平行四边形 45">
                      <a:extLst>
                        <a:ext uri="{FF2B5EF4-FFF2-40B4-BE49-F238E27FC236}">
                          <a16:creationId xmlns:a16="http://schemas.microsoft.com/office/drawing/2014/main" id="{2BF9B6D6-3EBF-4330-B848-0ADA7E3A798E}"/>
                        </a:ext>
                      </a:extLst>
                    </p:cNvPr>
                    <p:cNvSpPr/>
                    <p:nvPr/>
                  </p:nvSpPr>
                  <p:spPr>
                    <a:xfrm>
                      <a:off x="5119498" y="3062050"/>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平行四边形 46">
                      <a:extLst>
                        <a:ext uri="{FF2B5EF4-FFF2-40B4-BE49-F238E27FC236}">
                          <a16:creationId xmlns:a16="http://schemas.microsoft.com/office/drawing/2014/main" id="{A3961D4F-5E04-4EE7-8FE9-1D123CE8FD6E}"/>
                        </a:ext>
                      </a:extLst>
                    </p:cNvPr>
                    <p:cNvSpPr/>
                    <p:nvPr/>
                  </p:nvSpPr>
                  <p:spPr>
                    <a:xfrm>
                      <a:off x="5062573" y="3727371"/>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3" name="文本框 42">
                    <a:extLst>
                      <a:ext uri="{FF2B5EF4-FFF2-40B4-BE49-F238E27FC236}">
                        <a16:creationId xmlns:a16="http://schemas.microsoft.com/office/drawing/2014/main" id="{4C8D36AD-1AA2-4F0A-A797-E101F7AFC5FE}"/>
                      </a:ext>
                    </a:extLst>
                  </p:cNvPr>
                  <p:cNvSpPr txBox="1"/>
                  <p:nvPr/>
                </p:nvSpPr>
                <p:spPr>
                  <a:xfrm>
                    <a:off x="1555440" y="1622510"/>
                    <a:ext cx="1258186" cy="669883"/>
                  </a:xfrm>
                  <a:prstGeom prst="rect">
                    <a:avLst/>
                  </a:prstGeom>
                  <a:noFill/>
                </p:spPr>
                <p:txBody>
                  <a:bodyPr wrap="none" rtlCol="0">
                    <a:spAutoFit/>
                  </a:bodyPr>
                  <a:lstStyle/>
                  <a:p>
                    <a:pPr>
                      <a:lnSpc>
                        <a:spcPct val="150000"/>
                      </a:lnSpc>
                      <a:spcAft>
                        <a:spcPts val="600"/>
                      </a:spcAft>
                      <a:defRPr/>
                    </a:pPr>
                    <a:r>
                      <a:rPr lang="en-US" altLang="zh-CN" sz="2000" dirty="0">
                        <a:latin typeface="Candara" panose="020E0502030303020204" pitchFamily="34" charset="0"/>
                        <a:ea typeface="华文隶书" panose="02010800040101010101" pitchFamily="2" charset="-122"/>
                      </a:rPr>
                      <a:t>PTE</a:t>
                    </a:r>
                    <a:r>
                      <a:rPr lang="zh-CN" altLang="en-US" sz="2000" dirty="0">
                        <a:latin typeface="Candara" panose="020E0502030303020204" pitchFamily="34" charset="0"/>
                        <a:ea typeface="华文隶书" panose="02010800040101010101" pitchFamily="2" charset="-122"/>
                      </a:rPr>
                      <a:t>紧致</a:t>
                    </a:r>
                    <a:endParaRPr lang="en-US" altLang="zh-CN" sz="2000" dirty="0">
                      <a:latin typeface="Candara" panose="020E0502030303020204" pitchFamily="34" charset="0"/>
                      <a:ea typeface="华文隶书" panose="02010800040101010101" pitchFamily="2" charset="-122"/>
                    </a:endParaRPr>
                  </a:p>
                </p:txBody>
              </p:sp>
            </p:grpSp>
            <p:grpSp>
              <p:nvGrpSpPr>
                <p:cNvPr id="28" name="组合 27">
                  <a:extLst>
                    <a:ext uri="{FF2B5EF4-FFF2-40B4-BE49-F238E27FC236}">
                      <a16:creationId xmlns:a16="http://schemas.microsoft.com/office/drawing/2014/main" id="{7C95767A-2EC6-4178-9F1F-94987709E781}"/>
                    </a:ext>
                  </a:extLst>
                </p:cNvPr>
                <p:cNvGrpSpPr/>
                <p:nvPr/>
              </p:nvGrpSpPr>
              <p:grpSpPr>
                <a:xfrm>
                  <a:off x="1655" y="4464"/>
                  <a:ext cx="3520" cy="2083"/>
                  <a:chOff x="1050646" y="2781300"/>
                  <a:chExt cx="2235480" cy="1428751"/>
                </a:xfrm>
              </p:grpSpPr>
              <p:grpSp>
                <p:nvGrpSpPr>
                  <p:cNvPr id="36" name="组合 35">
                    <a:extLst>
                      <a:ext uri="{FF2B5EF4-FFF2-40B4-BE49-F238E27FC236}">
                        <a16:creationId xmlns:a16="http://schemas.microsoft.com/office/drawing/2014/main" id="{311287EE-6215-4DE3-BD83-1651B1C577C5}"/>
                      </a:ext>
                    </a:extLst>
                  </p:cNvPr>
                  <p:cNvGrpSpPr/>
                  <p:nvPr/>
                </p:nvGrpSpPr>
                <p:grpSpPr>
                  <a:xfrm>
                    <a:off x="1050646" y="2781300"/>
                    <a:ext cx="2235480" cy="1428751"/>
                    <a:chOff x="2909102" y="2702719"/>
                    <a:chExt cx="2283652" cy="1452562"/>
                  </a:xfrm>
                </p:grpSpPr>
                <p:sp>
                  <p:nvSpPr>
                    <p:cNvPr id="38" name="任意多边形: 形状 37">
                      <a:extLst>
                        <a:ext uri="{FF2B5EF4-FFF2-40B4-BE49-F238E27FC236}">
                          <a16:creationId xmlns:a16="http://schemas.microsoft.com/office/drawing/2014/main" id="{9C41960A-9D51-4495-BF2F-4B049F52B71C}"/>
                        </a:ext>
                      </a:extLst>
                    </p:cNvPr>
                    <p:cNvSpPr/>
                    <p:nvPr/>
                  </p:nvSpPr>
                  <p:spPr>
                    <a:xfrm>
                      <a:off x="2909102" y="2702719"/>
                      <a:ext cx="2283652" cy="1452562"/>
                    </a:xfrm>
                    <a:custGeom>
                      <a:avLst/>
                      <a:gdLst>
                        <a:gd name="connsiteX0" fmla="*/ 123163 w 2283652"/>
                        <a:gd name="connsiteY0" fmla="*/ 0 h 1452562"/>
                        <a:gd name="connsiteX1" fmla="*/ 2283652 w 2283652"/>
                        <a:gd name="connsiteY1" fmla="*/ 0 h 1452562"/>
                        <a:gd name="connsiteX2" fmla="*/ 2249530 w 2283652"/>
                        <a:gd name="connsiteY2" fmla="*/ 402430 h 1452562"/>
                        <a:gd name="connsiteX3" fmla="*/ 2236832 w 2283652"/>
                        <a:gd name="connsiteY3" fmla="*/ 402430 h 1452562"/>
                        <a:gd name="connsiteX4" fmla="*/ 2269323 w 2283652"/>
                        <a:gd name="connsiteY4" fmla="*/ 19235 h 1452562"/>
                        <a:gd name="connsiteX5" fmla="*/ 134230 w 2283652"/>
                        <a:gd name="connsiteY5" fmla="*/ 19235 h 1452562"/>
                        <a:gd name="connsiteX6" fmla="*/ 14329 w 2283652"/>
                        <a:gd name="connsiteY6" fmla="*/ 1433327 h 1452562"/>
                        <a:gd name="connsiteX7" fmla="*/ 2149422 w 2283652"/>
                        <a:gd name="connsiteY7" fmla="*/ 1433327 h 1452562"/>
                        <a:gd name="connsiteX8" fmla="*/ 2181913 w 2283652"/>
                        <a:gd name="connsiteY8" fmla="*/ 1050132 h 1452562"/>
                        <a:gd name="connsiteX9" fmla="*/ 2194611 w 2283652"/>
                        <a:gd name="connsiteY9" fmla="*/ 1050132 h 1452562"/>
                        <a:gd name="connsiteX10" fmla="*/ 2160489 w 2283652"/>
                        <a:gd name="connsiteY10" fmla="*/ 1452562 h 1452562"/>
                        <a:gd name="connsiteX11" fmla="*/ 0 w 2283652"/>
                        <a:gd name="connsiteY11" fmla="*/ 1452562 h 1452562"/>
                        <a:gd name="connsiteX12" fmla="*/ 123163 w 2283652"/>
                        <a:gd name="connsiteY12" fmla="*/ 0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3652" h="1452562">
                          <a:moveTo>
                            <a:pt x="123163" y="0"/>
                          </a:moveTo>
                          <a:lnTo>
                            <a:pt x="2283652" y="0"/>
                          </a:lnTo>
                          <a:lnTo>
                            <a:pt x="2249530" y="402430"/>
                          </a:lnTo>
                          <a:lnTo>
                            <a:pt x="2236832" y="402430"/>
                          </a:lnTo>
                          <a:lnTo>
                            <a:pt x="2269323" y="19235"/>
                          </a:lnTo>
                          <a:lnTo>
                            <a:pt x="134230" y="19235"/>
                          </a:lnTo>
                          <a:lnTo>
                            <a:pt x="14329" y="1433327"/>
                          </a:lnTo>
                          <a:lnTo>
                            <a:pt x="2149422" y="1433327"/>
                          </a:lnTo>
                          <a:lnTo>
                            <a:pt x="2181913" y="1050132"/>
                          </a:lnTo>
                          <a:lnTo>
                            <a:pt x="2194611" y="1050132"/>
                          </a:lnTo>
                          <a:lnTo>
                            <a:pt x="2160489" y="1452562"/>
                          </a:lnTo>
                          <a:lnTo>
                            <a:pt x="0" y="1452562"/>
                          </a:lnTo>
                          <a:lnTo>
                            <a:pt x="123163" y="0"/>
                          </a:lnTo>
                          <a:close/>
                        </a:path>
                      </a:pathLst>
                    </a:custGeom>
                    <a:solidFill>
                      <a:schemeClr val="bg2"/>
                    </a:solidFill>
                    <a:ln w="31750">
                      <a:noFill/>
                    </a:ln>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平行四边形 38">
                      <a:extLst>
                        <a:ext uri="{FF2B5EF4-FFF2-40B4-BE49-F238E27FC236}">
                          <a16:creationId xmlns:a16="http://schemas.microsoft.com/office/drawing/2014/main" id="{79F7A11F-3C8F-425E-ACCB-7CA7513114D9}"/>
                        </a:ext>
                      </a:extLst>
                    </p:cNvPr>
                    <p:cNvSpPr/>
                    <p:nvPr/>
                  </p:nvSpPr>
                  <p:spPr>
                    <a:xfrm>
                      <a:off x="3013079" y="2778170"/>
                      <a:ext cx="2075697" cy="1301659"/>
                    </a:xfrm>
                    <a:prstGeom prst="parallelogram">
                      <a:avLst>
                        <a:gd name="adj" fmla="val 8479"/>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平行四边形 39">
                      <a:extLst>
                        <a:ext uri="{FF2B5EF4-FFF2-40B4-BE49-F238E27FC236}">
                          <a16:creationId xmlns:a16="http://schemas.microsoft.com/office/drawing/2014/main" id="{B15F3E3A-C3B4-4DFD-ACAD-B274B7C34F41}"/>
                        </a:ext>
                      </a:extLst>
                    </p:cNvPr>
                    <p:cNvSpPr/>
                    <p:nvPr/>
                  </p:nvSpPr>
                  <p:spPr>
                    <a:xfrm>
                      <a:off x="5119498" y="3062050"/>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平行四边形 40">
                      <a:extLst>
                        <a:ext uri="{FF2B5EF4-FFF2-40B4-BE49-F238E27FC236}">
                          <a16:creationId xmlns:a16="http://schemas.microsoft.com/office/drawing/2014/main" id="{1EB2301B-5437-4DC5-AAB1-69A0EF34A45E}"/>
                        </a:ext>
                      </a:extLst>
                    </p:cNvPr>
                    <p:cNvSpPr/>
                    <p:nvPr/>
                  </p:nvSpPr>
                  <p:spPr>
                    <a:xfrm>
                      <a:off x="5062573" y="3727371"/>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文本框 36">
                    <a:extLst>
                      <a:ext uri="{FF2B5EF4-FFF2-40B4-BE49-F238E27FC236}">
                        <a16:creationId xmlns:a16="http://schemas.microsoft.com/office/drawing/2014/main" id="{7E3459B3-0618-4E29-9E53-E1DB3A402B72}"/>
                      </a:ext>
                    </a:extLst>
                  </p:cNvPr>
                  <p:cNvSpPr txBox="1"/>
                  <p:nvPr/>
                </p:nvSpPr>
                <p:spPr>
                  <a:xfrm>
                    <a:off x="1512957" y="3097931"/>
                    <a:ext cx="1258186" cy="669883"/>
                  </a:xfrm>
                  <a:prstGeom prst="rect">
                    <a:avLst/>
                  </a:prstGeom>
                  <a:noFill/>
                </p:spPr>
                <p:txBody>
                  <a:bodyPr wrap="none" rtlCol="0">
                    <a:spAutoFit/>
                  </a:bodyPr>
                  <a:lstStyle/>
                  <a:p>
                    <a:pPr>
                      <a:lnSpc>
                        <a:spcPct val="150000"/>
                      </a:lnSpc>
                      <a:spcAft>
                        <a:spcPts val="600"/>
                      </a:spcAft>
                      <a:defRPr/>
                    </a:pPr>
                    <a:r>
                      <a:rPr lang="en-US" altLang="zh-CN" sz="2000" dirty="0">
                        <a:latin typeface="Candara" panose="020E0502030303020204" pitchFamily="34" charset="0"/>
                        <a:ea typeface="华文隶书" panose="02010800040101010101" pitchFamily="2" charset="-122"/>
                      </a:rPr>
                      <a:t>PTE</a:t>
                    </a:r>
                    <a:r>
                      <a:rPr lang="zh-CN" altLang="en-US" sz="2000" dirty="0">
                        <a:latin typeface="华文隶书" panose="02010800040101010101" pitchFamily="2" charset="-122"/>
                        <a:ea typeface="华文隶书" panose="02010800040101010101" pitchFamily="2" charset="-122"/>
                      </a:rPr>
                      <a:t>集簇</a:t>
                    </a:r>
                    <a:endParaRPr lang="en-US" altLang="zh-CN" sz="2000" dirty="0">
                      <a:latin typeface="华文隶书" panose="02010800040101010101" pitchFamily="2" charset="-122"/>
                      <a:ea typeface="华文隶书" panose="02010800040101010101" pitchFamily="2" charset="-122"/>
                    </a:endParaRPr>
                  </a:p>
                </p:txBody>
              </p:sp>
            </p:grpSp>
            <p:grpSp>
              <p:nvGrpSpPr>
                <p:cNvPr id="29" name="组合 28">
                  <a:extLst>
                    <a:ext uri="{FF2B5EF4-FFF2-40B4-BE49-F238E27FC236}">
                      <a16:creationId xmlns:a16="http://schemas.microsoft.com/office/drawing/2014/main" id="{2292E380-4CCE-47CD-ADAB-73A3BBF2D48F}"/>
                    </a:ext>
                  </a:extLst>
                </p:cNvPr>
                <p:cNvGrpSpPr/>
                <p:nvPr/>
              </p:nvGrpSpPr>
              <p:grpSpPr>
                <a:xfrm>
                  <a:off x="1655" y="6902"/>
                  <a:ext cx="3520" cy="2083"/>
                  <a:chOff x="1050646" y="4382808"/>
                  <a:chExt cx="2235480" cy="1428751"/>
                </a:xfrm>
              </p:grpSpPr>
              <p:grpSp>
                <p:nvGrpSpPr>
                  <p:cNvPr id="30" name="组合 29">
                    <a:extLst>
                      <a:ext uri="{FF2B5EF4-FFF2-40B4-BE49-F238E27FC236}">
                        <a16:creationId xmlns:a16="http://schemas.microsoft.com/office/drawing/2014/main" id="{642832BC-1540-4D4E-B596-BC5512BFE309}"/>
                      </a:ext>
                    </a:extLst>
                  </p:cNvPr>
                  <p:cNvGrpSpPr/>
                  <p:nvPr/>
                </p:nvGrpSpPr>
                <p:grpSpPr>
                  <a:xfrm>
                    <a:off x="1050646" y="4382808"/>
                    <a:ext cx="2235480" cy="1428751"/>
                    <a:chOff x="2909102" y="2702719"/>
                    <a:chExt cx="2283652" cy="1452562"/>
                  </a:xfrm>
                </p:grpSpPr>
                <p:sp>
                  <p:nvSpPr>
                    <p:cNvPr id="32" name="任意多边形: 形状 31">
                      <a:extLst>
                        <a:ext uri="{FF2B5EF4-FFF2-40B4-BE49-F238E27FC236}">
                          <a16:creationId xmlns:a16="http://schemas.microsoft.com/office/drawing/2014/main" id="{2B6C485E-F8DE-4970-84D4-AE8BDE061577}"/>
                        </a:ext>
                      </a:extLst>
                    </p:cNvPr>
                    <p:cNvSpPr/>
                    <p:nvPr/>
                  </p:nvSpPr>
                  <p:spPr>
                    <a:xfrm>
                      <a:off x="2909102" y="2702719"/>
                      <a:ext cx="2283652" cy="1452562"/>
                    </a:xfrm>
                    <a:custGeom>
                      <a:avLst/>
                      <a:gdLst>
                        <a:gd name="connsiteX0" fmla="*/ 123163 w 2283652"/>
                        <a:gd name="connsiteY0" fmla="*/ 0 h 1452562"/>
                        <a:gd name="connsiteX1" fmla="*/ 2283652 w 2283652"/>
                        <a:gd name="connsiteY1" fmla="*/ 0 h 1452562"/>
                        <a:gd name="connsiteX2" fmla="*/ 2249530 w 2283652"/>
                        <a:gd name="connsiteY2" fmla="*/ 402430 h 1452562"/>
                        <a:gd name="connsiteX3" fmla="*/ 2236832 w 2283652"/>
                        <a:gd name="connsiteY3" fmla="*/ 402430 h 1452562"/>
                        <a:gd name="connsiteX4" fmla="*/ 2269323 w 2283652"/>
                        <a:gd name="connsiteY4" fmla="*/ 19235 h 1452562"/>
                        <a:gd name="connsiteX5" fmla="*/ 134230 w 2283652"/>
                        <a:gd name="connsiteY5" fmla="*/ 19235 h 1452562"/>
                        <a:gd name="connsiteX6" fmla="*/ 14329 w 2283652"/>
                        <a:gd name="connsiteY6" fmla="*/ 1433327 h 1452562"/>
                        <a:gd name="connsiteX7" fmla="*/ 2149422 w 2283652"/>
                        <a:gd name="connsiteY7" fmla="*/ 1433327 h 1452562"/>
                        <a:gd name="connsiteX8" fmla="*/ 2181913 w 2283652"/>
                        <a:gd name="connsiteY8" fmla="*/ 1050132 h 1452562"/>
                        <a:gd name="connsiteX9" fmla="*/ 2194611 w 2283652"/>
                        <a:gd name="connsiteY9" fmla="*/ 1050132 h 1452562"/>
                        <a:gd name="connsiteX10" fmla="*/ 2160489 w 2283652"/>
                        <a:gd name="connsiteY10" fmla="*/ 1452562 h 1452562"/>
                        <a:gd name="connsiteX11" fmla="*/ 0 w 2283652"/>
                        <a:gd name="connsiteY11" fmla="*/ 1452562 h 1452562"/>
                        <a:gd name="connsiteX12" fmla="*/ 123163 w 2283652"/>
                        <a:gd name="connsiteY12" fmla="*/ 0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3652" h="1452562">
                          <a:moveTo>
                            <a:pt x="123163" y="0"/>
                          </a:moveTo>
                          <a:lnTo>
                            <a:pt x="2283652" y="0"/>
                          </a:lnTo>
                          <a:lnTo>
                            <a:pt x="2249530" y="402430"/>
                          </a:lnTo>
                          <a:lnTo>
                            <a:pt x="2236832" y="402430"/>
                          </a:lnTo>
                          <a:lnTo>
                            <a:pt x="2269323" y="19235"/>
                          </a:lnTo>
                          <a:lnTo>
                            <a:pt x="134230" y="19235"/>
                          </a:lnTo>
                          <a:lnTo>
                            <a:pt x="14329" y="1433327"/>
                          </a:lnTo>
                          <a:lnTo>
                            <a:pt x="2149422" y="1433327"/>
                          </a:lnTo>
                          <a:lnTo>
                            <a:pt x="2181913" y="1050132"/>
                          </a:lnTo>
                          <a:lnTo>
                            <a:pt x="2194611" y="1050132"/>
                          </a:lnTo>
                          <a:lnTo>
                            <a:pt x="2160489" y="1452562"/>
                          </a:lnTo>
                          <a:lnTo>
                            <a:pt x="0" y="1452562"/>
                          </a:lnTo>
                          <a:lnTo>
                            <a:pt x="123163" y="0"/>
                          </a:lnTo>
                          <a:close/>
                        </a:path>
                      </a:pathLst>
                    </a:custGeom>
                    <a:solidFill>
                      <a:schemeClr val="bg2"/>
                    </a:solidFill>
                    <a:ln w="31750">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平行四边形 32">
                      <a:extLst>
                        <a:ext uri="{FF2B5EF4-FFF2-40B4-BE49-F238E27FC236}">
                          <a16:creationId xmlns:a16="http://schemas.microsoft.com/office/drawing/2014/main" id="{5E8D5B17-5B98-468B-8C1B-360D843F8F55}"/>
                        </a:ext>
                      </a:extLst>
                    </p:cNvPr>
                    <p:cNvSpPr/>
                    <p:nvPr/>
                  </p:nvSpPr>
                  <p:spPr>
                    <a:xfrm>
                      <a:off x="3013079" y="2778170"/>
                      <a:ext cx="2075697" cy="1301659"/>
                    </a:xfrm>
                    <a:prstGeom prst="parallelogram">
                      <a:avLst>
                        <a:gd name="adj" fmla="val 8479"/>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平行四边形 33">
                      <a:extLst>
                        <a:ext uri="{FF2B5EF4-FFF2-40B4-BE49-F238E27FC236}">
                          <a16:creationId xmlns:a16="http://schemas.microsoft.com/office/drawing/2014/main" id="{44CC6DD3-85D1-401E-AAF9-24296FDE5B7D}"/>
                        </a:ext>
                      </a:extLst>
                    </p:cNvPr>
                    <p:cNvSpPr/>
                    <p:nvPr/>
                  </p:nvSpPr>
                  <p:spPr>
                    <a:xfrm>
                      <a:off x="5119498" y="3062050"/>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平行四边形 34">
                      <a:extLst>
                        <a:ext uri="{FF2B5EF4-FFF2-40B4-BE49-F238E27FC236}">
                          <a16:creationId xmlns:a16="http://schemas.microsoft.com/office/drawing/2014/main" id="{2DAE17DE-CE6A-4CA5-8121-19AD40FADF17}"/>
                        </a:ext>
                      </a:extLst>
                    </p:cNvPr>
                    <p:cNvSpPr/>
                    <p:nvPr/>
                  </p:nvSpPr>
                  <p:spPr>
                    <a:xfrm>
                      <a:off x="5062573" y="3727371"/>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1" name="文本框 30">
                    <a:extLst>
                      <a:ext uri="{FF2B5EF4-FFF2-40B4-BE49-F238E27FC236}">
                        <a16:creationId xmlns:a16="http://schemas.microsoft.com/office/drawing/2014/main" id="{03B8185D-EDC7-4C4F-A462-73C528E8EAB9}"/>
                      </a:ext>
                    </a:extLst>
                  </p:cNvPr>
                  <p:cNvSpPr txBox="1"/>
                  <p:nvPr/>
                </p:nvSpPr>
                <p:spPr>
                  <a:xfrm>
                    <a:off x="1464217" y="4736249"/>
                    <a:ext cx="1382687" cy="670967"/>
                  </a:xfrm>
                  <a:prstGeom prst="rect">
                    <a:avLst/>
                  </a:prstGeom>
                  <a:noFill/>
                </p:spPr>
                <p:txBody>
                  <a:bodyPr wrap="none" rtlCol="0">
                    <a:spAutoFit/>
                  </a:bodyPr>
                  <a:lstStyle/>
                  <a:p>
                    <a:pPr>
                      <a:lnSpc>
                        <a:spcPct val="150000"/>
                      </a:lnSpc>
                      <a:spcAft>
                        <a:spcPts val="600"/>
                      </a:spcAft>
                      <a:defRPr/>
                    </a:pPr>
                    <a:r>
                      <a:rPr lang="zh-CN" altLang="en-US" sz="2000" dirty="0">
                        <a:latin typeface="华文隶书" panose="02010800040101010101" pitchFamily="2" charset="-122"/>
                        <a:ea typeface="华文隶书" panose="02010800040101010101" pitchFamily="2" charset="-122"/>
                      </a:rPr>
                      <a:t>开放寻址</a:t>
                    </a:r>
                    <a:endParaRPr lang="en-US" altLang="zh-CN" sz="2000" dirty="0">
                      <a:latin typeface="华文隶书" panose="02010800040101010101" pitchFamily="2" charset="-122"/>
                      <a:ea typeface="华文隶书" panose="02010800040101010101" pitchFamily="2" charset="-122"/>
                    </a:endParaRPr>
                  </a:p>
                </p:txBody>
              </p:sp>
            </p:grpSp>
          </p:grpSp>
        </p:grpSp>
        <p:pic>
          <p:nvPicPr>
            <p:cNvPr id="15" name="图片 14" descr="流程图 (16)">
              <a:extLst>
                <a:ext uri="{FF2B5EF4-FFF2-40B4-BE49-F238E27FC236}">
                  <a16:creationId xmlns:a16="http://schemas.microsoft.com/office/drawing/2014/main" id="{14B1FD0F-B463-4E91-8D08-504092BCC735}"/>
                </a:ext>
              </a:extLst>
            </p:cNvPr>
            <p:cNvPicPr>
              <a:picLocks noChangeAspect="1"/>
            </p:cNvPicPr>
            <p:nvPr/>
          </p:nvPicPr>
          <p:blipFill>
            <a:blip r:embed="rId5">
              <a:clrChange>
                <a:clrFrom>
                  <a:srgbClr val="FFFFFF"/>
                </a:clrFrom>
                <a:clrTo>
                  <a:srgbClr val="FFFFFF">
                    <a:alpha val="0"/>
                  </a:srgbClr>
                </a:clrTo>
              </a:clrChange>
            </a:blip>
            <a:srcRect l="3462"/>
            <a:stretch>
              <a:fillRect/>
            </a:stretch>
          </p:blipFill>
          <p:spPr>
            <a:xfrm>
              <a:off x="5598795" y="2913847"/>
              <a:ext cx="4988560" cy="765882"/>
            </a:xfrm>
            <a:prstGeom prst="rect">
              <a:avLst/>
            </a:prstGeom>
          </p:spPr>
        </p:pic>
        <p:pic>
          <p:nvPicPr>
            <p:cNvPr id="16" name="图片 15" descr="流程图 (15)">
              <a:extLst>
                <a:ext uri="{FF2B5EF4-FFF2-40B4-BE49-F238E27FC236}">
                  <a16:creationId xmlns:a16="http://schemas.microsoft.com/office/drawing/2014/main" id="{466C57D5-E5B9-463F-B9F2-5E594C32A18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567679" y="1155065"/>
              <a:ext cx="4852035" cy="1532255"/>
            </a:xfrm>
            <a:prstGeom prst="rect">
              <a:avLst/>
            </a:prstGeom>
          </p:spPr>
        </p:pic>
        <p:pic>
          <p:nvPicPr>
            <p:cNvPr id="17" name="图片 16" descr="流程图 (17)">
              <a:extLst>
                <a:ext uri="{FF2B5EF4-FFF2-40B4-BE49-F238E27FC236}">
                  <a16:creationId xmlns:a16="http://schemas.microsoft.com/office/drawing/2014/main" id="{453472ED-D7DF-4BBE-941F-D6EAD5F2061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567680" y="4251706"/>
              <a:ext cx="4951730" cy="1416050"/>
            </a:xfrm>
            <a:prstGeom prst="rect">
              <a:avLst/>
            </a:prstGeom>
          </p:spPr>
        </p:pic>
      </p:grpSp>
    </p:spTree>
    <p:extLst>
      <p:ext uri="{BB962C8B-B14F-4D97-AF65-F5344CB8AC3E}">
        <p14:creationId xmlns:p14="http://schemas.microsoft.com/office/powerpoint/2010/main" val="1907068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09127" y="330994"/>
            <a:ext cx="494342" cy="494342"/>
          </a:xfrm>
          <a:prstGeom prst="rect">
            <a:avLst/>
          </a:prstGeom>
          <a:blipFill dpi="0" rotWithShape="1">
            <a:blip r:embed="rId3">
              <a:biLevel thresh="50000"/>
              <a:extLst>
                <a:ext uri="{BEBA8EAE-BF5A-486C-A8C5-ECC9F3942E4B}">
                  <a14:imgProps xmlns:a14="http://schemas.microsoft.com/office/drawing/2010/main">
                    <a14:imgLayer r:embed="rId4">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350">
              <a:solidFill>
                <a:prstClr val="white"/>
              </a:solidFill>
              <a:latin typeface="等线" panose="02010600030101010101" charset="-122"/>
              <a:ea typeface="等线" panose="02010600030101010101" charset="-122"/>
            </a:endParaRPr>
          </a:p>
        </p:txBody>
      </p:sp>
      <p:sp>
        <p:nvSpPr>
          <p:cNvPr id="21" name="文本框 20"/>
          <p:cNvSpPr txBox="1"/>
          <p:nvPr/>
        </p:nvSpPr>
        <p:spPr>
          <a:xfrm>
            <a:off x="494996" y="823802"/>
            <a:ext cx="5147191" cy="515526"/>
          </a:xfrm>
          <a:prstGeom prst="rect">
            <a:avLst/>
          </a:prstGeom>
          <a:noFill/>
        </p:spPr>
        <p:txBody>
          <a:bodyPr wrap="square" rtlCol="0">
            <a:spAutoFit/>
          </a:bodyPr>
          <a:lstStyle/>
          <a:p>
            <a:pPr>
              <a:lnSpc>
                <a:spcPct val="150000"/>
              </a:lnSpc>
              <a:spcAft>
                <a:spcPts val="600"/>
              </a:spcAft>
            </a:pPr>
            <a:r>
              <a:rPr lang="zh-CN" altLang="en-US" sz="2000" b="1" dirty="0">
                <a:latin typeface="Consolas" panose="020B0609020204030204" charset="0"/>
                <a:ea typeface="碳纤维正中黑简体" panose="02010601030101010101" pitchFamily="2" charset="-122"/>
              </a:rPr>
              <a:t>基于哈希页表的</a:t>
            </a:r>
            <a:r>
              <a:rPr lang="en-US" altLang="zh-CN" sz="2000" b="1" dirty="0">
                <a:latin typeface="Consolas" panose="020B0609020204030204" charset="0"/>
                <a:ea typeface="碳纤维正中黑简体" panose="02010601030101010101" pitchFamily="2" charset="-122"/>
              </a:rPr>
              <a:t>KVM</a:t>
            </a:r>
            <a:r>
              <a:rPr lang="zh-CN" altLang="en-US" sz="2000" b="1" dirty="0">
                <a:latin typeface="Consolas" panose="020B0609020204030204" charset="0"/>
                <a:ea typeface="碳纤维正中黑简体" panose="02010601030101010101" pitchFamily="2" charset="-122"/>
              </a:rPr>
              <a:t>模块</a:t>
            </a:r>
            <a:endParaRPr lang="en-US" altLang="zh-CN" sz="2000" b="1" dirty="0">
              <a:latin typeface="Consolas" panose="020B0609020204030204" charset="0"/>
              <a:ea typeface="碳纤维正中黑简体" panose="02010601030101010101" pitchFamily="2" charset="-122"/>
            </a:endParaRPr>
          </a:p>
        </p:txBody>
      </p:sp>
      <p:sp>
        <p:nvSpPr>
          <p:cNvPr id="18" name="文本框 6">
            <a:extLst>
              <a:ext uri="{FF2B5EF4-FFF2-40B4-BE49-F238E27FC236}">
                <a16:creationId xmlns:a16="http://schemas.microsoft.com/office/drawing/2014/main" id="{39A1319B-183B-4841-9976-88E9B36666CE}"/>
              </a:ext>
            </a:extLst>
          </p:cNvPr>
          <p:cNvSpPr txBox="1">
            <a:spLocks noChangeArrowheads="1"/>
          </p:cNvSpPr>
          <p:nvPr/>
        </p:nvSpPr>
        <p:spPr bwMode="auto">
          <a:xfrm>
            <a:off x="782638" y="280988"/>
            <a:ext cx="2105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dirty="0"/>
              <a:t>KVM</a:t>
            </a:r>
            <a:r>
              <a:rPr lang="zh-CN" altLang="en-US" sz="2400" b="1" dirty="0"/>
              <a:t>模块</a:t>
            </a:r>
          </a:p>
        </p:txBody>
      </p:sp>
      <p:grpSp>
        <p:nvGrpSpPr>
          <p:cNvPr id="20" name="组合 7">
            <a:extLst>
              <a:ext uri="{FF2B5EF4-FFF2-40B4-BE49-F238E27FC236}">
                <a16:creationId xmlns:a16="http://schemas.microsoft.com/office/drawing/2014/main" id="{A860B4E1-7D98-4419-A63E-20FEBF8241F8}"/>
              </a:ext>
            </a:extLst>
          </p:cNvPr>
          <p:cNvGrpSpPr>
            <a:grpSpLocks noChangeAspect="1"/>
          </p:cNvGrpSpPr>
          <p:nvPr/>
        </p:nvGrpSpPr>
        <p:grpSpPr bwMode="auto">
          <a:xfrm>
            <a:off x="314325" y="290513"/>
            <a:ext cx="468313" cy="468312"/>
            <a:chOff x="1928879" y="1944350"/>
            <a:chExt cx="1129689" cy="1129689"/>
          </a:xfrm>
        </p:grpSpPr>
        <p:sp>
          <p:nvSpPr>
            <p:cNvPr id="23" name="椭圆 22">
              <a:extLst>
                <a:ext uri="{FF2B5EF4-FFF2-40B4-BE49-F238E27FC236}">
                  <a16:creationId xmlns:a16="http://schemas.microsoft.com/office/drawing/2014/main" id="{46790E79-C3E0-43BF-A2EB-20A8F9F7A296}"/>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5" name="Freeform 7">
              <a:extLst>
                <a:ext uri="{FF2B5EF4-FFF2-40B4-BE49-F238E27FC236}">
                  <a16:creationId xmlns:a16="http://schemas.microsoft.com/office/drawing/2014/main" id="{7E01DFCF-0420-48BF-9786-0CE0E2BF9BB9}"/>
                </a:ext>
              </a:extLst>
            </p:cNvPr>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10" name="文本框 9">
            <a:extLst>
              <a:ext uri="{FF2B5EF4-FFF2-40B4-BE49-F238E27FC236}">
                <a16:creationId xmlns:a16="http://schemas.microsoft.com/office/drawing/2014/main" id="{BBD05282-B290-4B54-82CA-4090F67EE356}"/>
              </a:ext>
            </a:extLst>
          </p:cNvPr>
          <p:cNvSpPr txBox="1"/>
          <p:nvPr/>
        </p:nvSpPr>
        <p:spPr>
          <a:xfrm>
            <a:off x="388938" y="1404305"/>
            <a:ext cx="4510566" cy="820994"/>
          </a:xfrm>
          <a:prstGeom prst="rect">
            <a:avLst/>
          </a:prstGeom>
          <a:noFill/>
        </p:spPr>
        <p:txBody>
          <a:bodyPr wrap="square" rtlCol="0">
            <a:spAutoFit/>
          </a:bodyPr>
          <a:lstStyle/>
          <a:p>
            <a:pPr marL="285750" marR="0" lvl="0" indent="-285750" algn="just" defTabSz="914400" rtl="0" fontAlgn="auto">
              <a:lnSpc>
                <a:spcPct val="150000"/>
              </a:lnSpc>
              <a:spcBef>
                <a:spcPts val="0"/>
              </a:spcBef>
              <a:spcAft>
                <a:spcPts val="600"/>
              </a:spcAft>
              <a:buClrTx/>
              <a:buSzTx/>
              <a:buFont typeface="Arial" panose="020B0604020202020204" pitchFamily="34" charset="0"/>
              <a:buChar char="•"/>
              <a:defRPr/>
            </a:pPr>
            <a:r>
              <a:rPr lang="zh-CN" altLang="en-US" sz="1500" b="1" noProof="0" dirty="0" err="1">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哈希页表</a:t>
            </a:r>
            <a:r>
              <a:rPr lang="zh-CN" altLang="en-US" sz="1500" noProof="0" dirty="0" err="1">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不需要获取缺失页表项级数</a:t>
            </a:r>
          </a:p>
          <a:p>
            <a:pPr marL="285750" marR="0" lvl="0" indent="-285750" algn="just" defTabSz="914400" rtl="0" fontAlgn="auto">
              <a:lnSpc>
                <a:spcPct val="150000"/>
              </a:lnSpc>
              <a:spcBef>
                <a:spcPts val="0"/>
              </a:spcBef>
              <a:spcAft>
                <a:spcPts val="600"/>
              </a:spcAft>
              <a:buClrTx/>
              <a:buSzTx/>
              <a:buFont typeface="Arial" panose="020B0604020202020204" pitchFamily="34" charset="0"/>
              <a:buChar char="•"/>
              <a:defRPr/>
            </a:pPr>
            <a:r>
              <a:rPr lang="zh-CN" altLang="en-US" sz="1500" b="1"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哈希冲突处理</a:t>
            </a:r>
            <a:r>
              <a:rPr lang="zh-CN" altLang="en-US" sz="15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：开放寻址</a:t>
            </a:r>
            <a:r>
              <a:rPr lang="en-US" altLang="zh-CN" sz="15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a:t>
            </a:r>
            <a:r>
              <a:rPr lang="zh-CN" altLang="en-US" sz="15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线性探测技术</a:t>
            </a:r>
          </a:p>
        </p:txBody>
      </p:sp>
      <p:sp>
        <p:nvSpPr>
          <p:cNvPr id="13" name="文本框 12">
            <a:extLst>
              <a:ext uri="{FF2B5EF4-FFF2-40B4-BE49-F238E27FC236}">
                <a16:creationId xmlns:a16="http://schemas.microsoft.com/office/drawing/2014/main" id="{E328A03E-9C36-4129-8C8E-F74C38590CC2}"/>
              </a:ext>
            </a:extLst>
          </p:cNvPr>
          <p:cNvSpPr txBox="1"/>
          <p:nvPr/>
        </p:nvSpPr>
        <p:spPr>
          <a:xfrm>
            <a:off x="4452149" y="1404305"/>
            <a:ext cx="4595638" cy="820994"/>
          </a:xfrm>
          <a:prstGeom prst="rect">
            <a:avLst/>
          </a:prstGeom>
          <a:noFill/>
        </p:spPr>
        <p:txBody>
          <a:bodyPr wrap="square" rtlCol="0">
            <a:spAutoFit/>
          </a:bodyPr>
          <a:lstStyle/>
          <a:p>
            <a:pPr marL="285750" marR="0" lvl="0" indent="-285750" algn="just" defTabSz="914400" rtl="0" fontAlgn="auto">
              <a:lnSpc>
                <a:spcPct val="150000"/>
              </a:lnSpc>
              <a:spcBef>
                <a:spcPts val="0"/>
              </a:spcBef>
              <a:spcAft>
                <a:spcPts val="600"/>
              </a:spcAft>
              <a:buClrTx/>
              <a:buSzTx/>
              <a:buFont typeface="Arial" panose="020B0604020202020204" pitchFamily="34" charset="0"/>
              <a:buChar char="•"/>
              <a:defRPr/>
            </a:pPr>
            <a:r>
              <a:rPr lang="en-US" altLang="zh-CN" sz="1500" b="1"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PTE</a:t>
            </a:r>
            <a:r>
              <a:rPr lang="zh-CN" altLang="en-US" sz="1500" b="1"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集簇技术</a:t>
            </a:r>
            <a:r>
              <a:rPr lang="zh-CN" altLang="en-US" sz="15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：将8个相邻页的PTE封装成一块</a:t>
            </a:r>
          </a:p>
          <a:p>
            <a:pPr marL="285750" marR="0" lvl="0" indent="-285750" algn="just" defTabSz="914400" rtl="0" fontAlgn="auto">
              <a:lnSpc>
                <a:spcPct val="150000"/>
              </a:lnSpc>
              <a:spcBef>
                <a:spcPts val="0"/>
              </a:spcBef>
              <a:spcAft>
                <a:spcPts val="600"/>
              </a:spcAft>
              <a:buClrTx/>
              <a:buSzTx/>
              <a:buFont typeface="Arial" panose="020B0604020202020204" pitchFamily="34" charset="0"/>
              <a:buChar char="•"/>
              <a:defRPr/>
            </a:pPr>
            <a:r>
              <a:rPr lang="en-US" altLang="zh-CN" sz="1500" b="1" noProof="0" dirty="0" err="1">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PTE</a:t>
            </a:r>
            <a:r>
              <a:rPr lang="zh-CN" altLang="en-US" sz="1500" b="1"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紧致技术</a:t>
            </a:r>
            <a:r>
              <a:rPr lang="zh-CN" altLang="en-US" sz="15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：补充缺失页表项时逐字节赋值</a:t>
            </a:r>
            <a:endParaRPr lang="en-US" altLang="zh-CN" sz="15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endParaRPr>
          </a:p>
        </p:txBody>
      </p:sp>
      <p:pic>
        <p:nvPicPr>
          <p:cNvPr id="14" name="图片 13" descr="流程图 (5)">
            <a:extLst>
              <a:ext uri="{FF2B5EF4-FFF2-40B4-BE49-F238E27FC236}">
                <a16:creationId xmlns:a16="http://schemas.microsoft.com/office/drawing/2014/main" id="{6B7A9418-3928-4353-89DD-884DA64089C7}"/>
              </a:ext>
            </a:extLst>
          </p:cNvPr>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63343" y="2460452"/>
            <a:ext cx="6817313" cy="2316466"/>
          </a:xfrm>
          <a:prstGeom prst="rect">
            <a:avLst/>
          </a:prstGeom>
        </p:spPr>
      </p:pic>
    </p:spTree>
    <p:extLst>
      <p:ext uri="{BB962C8B-B14F-4D97-AF65-F5344CB8AC3E}">
        <p14:creationId xmlns:p14="http://schemas.microsoft.com/office/powerpoint/2010/main" val="3082957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94992" y="2007394"/>
            <a:ext cx="3754015" cy="1128712"/>
            <a:chOff x="1928813" y="1944688"/>
            <a:chExt cx="3754015" cy="1128712"/>
          </a:xfrm>
        </p:grpSpPr>
        <p:sp>
          <p:nvSpPr>
            <p:cNvPr id="3" name="文本框 2"/>
            <p:cNvSpPr txBox="1"/>
            <p:nvPr/>
          </p:nvSpPr>
          <p:spPr>
            <a:xfrm>
              <a:off x="2867026" y="2251075"/>
              <a:ext cx="2815802" cy="708025"/>
            </a:xfrm>
            <a:prstGeom prst="rect">
              <a:avLst/>
            </a:prstGeom>
            <a:noFill/>
          </p:spPr>
          <p:txBody>
            <a:bodyPr wrap="square">
              <a:spAutoFit/>
            </a:bodyPr>
            <a:lstStyle/>
            <a:p>
              <a:pPr algn="ctr" eaLnBrk="1" fontAlgn="auto" hangingPunct="1">
                <a:spcBef>
                  <a:spcPts val="0"/>
                </a:spcBef>
                <a:spcAft>
                  <a:spcPts val="0"/>
                </a:spcAft>
                <a:defRPr/>
              </a:pPr>
              <a:r>
                <a:rPr lang="zh-CN" altLang="en-US" sz="4000" b="1" dirty="0">
                  <a:solidFill>
                    <a:schemeClr val="tx1">
                      <a:lumMod val="85000"/>
                      <a:lumOff val="15000"/>
                    </a:schemeClr>
                  </a:solidFill>
                  <a:latin typeface="+mn-lt"/>
                  <a:ea typeface="+mn-ea"/>
                </a:rPr>
                <a:t>实现验证</a:t>
              </a:r>
            </a:p>
          </p:txBody>
        </p:sp>
        <p:sp>
          <p:nvSpPr>
            <p:cNvPr id="32771" name="文本框 4"/>
            <p:cNvSpPr txBox="1">
              <a:spLocks noChangeArrowheads="1"/>
            </p:cNvSpPr>
            <p:nvPr/>
          </p:nvSpPr>
          <p:spPr bwMode="auto">
            <a:xfrm>
              <a:off x="3228975" y="2019300"/>
              <a:ext cx="1331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a:t>PART THREE</a:t>
              </a:r>
              <a:endParaRPr lang="zh-CN" altLang="en-US" sz="1400"/>
            </a:p>
          </p:txBody>
        </p:sp>
        <p:grpSp>
          <p:nvGrpSpPr>
            <p:cNvPr id="32772" name="组合 3"/>
            <p:cNvGrpSpPr/>
            <p:nvPr/>
          </p:nvGrpSpPr>
          <p:grpSpPr bwMode="auto">
            <a:xfrm>
              <a:off x="1928813" y="1944688"/>
              <a:ext cx="1130300" cy="1128712"/>
              <a:chOff x="1928879" y="1944350"/>
              <a:chExt cx="1129689" cy="1129689"/>
            </a:xfrm>
          </p:grpSpPr>
          <p:sp>
            <p:nvSpPr>
              <p:cNvPr id="2" name="椭圆 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9" name="Freeform 18"/>
              <p:cNvSpPr>
                <a:spLocks noEditPoints="1"/>
              </p:cNvSpPr>
              <p:nvPr/>
            </p:nvSpPr>
            <p:spPr bwMode="auto">
              <a:xfrm>
                <a:off x="2155768" y="2106415"/>
                <a:ext cx="658457" cy="78967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文本框 16"/>
          <p:cNvSpPr txBox="1">
            <a:spLocks noChangeArrowheads="1"/>
          </p:cNvSpPr>
          <p:nvPr/>
        </p:nvSpPr>
        <p:spPr bwMode="auto">
          <a:xfrm>
            <a:off x="782955" y="300355"/>
            <a:ext cx="31057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RISC-V仿真平台搭建</a:t>
            </a:r>
            <a:endParaRPr lang="zh-CN" altLang="en-US" sz="2400" b="1"/>
          </a:p>
        </p:txBody>
      </p:sp>
      <p:grpSp>
        <p:nvGrpSpPr>
          <p:cNvPr id="34829" name="组合 20"/>
          <p:cNvGrpSpPr>
            <a:grpSpLocks noChangeAspect="1"/>
          </p:cNvGrpSpPr>
          <p:nvPr/>
        </p:nvGrpSpPr>
        <p:grpSpPr bwMode="auto">
          <a:xfrm>
            <a:off x="314325" y="277813"/>
            <a:ext cx="468313" cy="468312"/>
            <a:chOff x="1928879" y="1944350"/>
            <a:chExt cx="1129689" cy="1129689"/>
          </a:xfrm>
        </p:grpSpPr>
        <p:sp>
          <p:nvSpPr>
            <p:cNvPr id="22" name="椭圆 2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3"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34830"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681038" y="871085"/>
            <a:ext cx="7771447" cy="979940"/>
            <a:chOff x="1089" y="1724"/>
            <a:chExt cx="12222" cy="1776"/>
          </a:xfrm>
        </p:grpSpPr>
        <p:grpSp>
          <p:nvGrpSpPr>
            <p:cNvPr id="7" name="组合 6"/>
            <p:cNvGrpSpPr/>
            <p:nvPr/>
          </p:nvGrpSpPr>
          <p:grpSpPr>
            <a:xfrm>
              <a:off x="1089" y="1724"/>
              <a:ext cx="12223" cy="1777"/>
              <a:chOff x="735" y="2305"/>
              <a:chExt cx="9395" cy="3490"/>
            </a:xfrm>
          </p:grpSpPr>
          <p:grpSp>
            <p:nvGrpSpPr>
              <p:cNvPr id="51202" name="组合 8"/>
              <p:cNvGrpSpPr/>
              <p:nvPr/>
            </p:nvGrpSpPr>
            <p:grpSpPr bwMode="auto">
              <a:xfrm>
                <a:off x="735" y="2305"/>
                <a:ext cx="2783" cy="3490"/>
                <a:chOff x="465977" y="1463280"/>
                <a:chExt cx="1768812" cy="2216942"/>
              </a:xfrm>
            </p:grpSpPr>
            <p:grpSp>
              <p:nvGrpSpPr>
                <p:cNvPr id="51225" name="组合 25"/>
                <p:cNvGrpSpPr/>
                <p:nvPr/>
              </p:nvGrpSpPr>
              <p:grpSpPr bwMode="auto">
                <a:xfrm>
                  <a:off x="465977" y="1463280"/>
                  <a:ext cx="1768812" cy="2216942"/>
                  <a:chOff x="1827008" y="2120901"/>
                  <a:chExt cx="2183625" cy="2736849"/>
                </a:xfrm>
              </p:grpSpPr>
              <p:sp>
                <p:nvSpPr>
                  <p:cNvPr id="27" name="矩形 26"/>
                  <p:cNvSpPr/>
                  <p:nvPr/>
                </p:nvSpPr>
                <p:spPr>
                  <a:xfrm>
                    <a:off x="1827008" y="2120901"/>
                    <a:ext cx="2183625" cy="44510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28" name="矩形 27"/>
                  <p:cNvSpPr/>
                  <p:nvPr/>
                </p:nvSpPr>
                <p:spPr>
                  <a:xfrm>
                    <a:off x="1827008" y="2566005"/>
                    <a:ext cx="2183625" cy="22917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51227" name="文本框 33"/>
                <p:cNvSpPr txBox="1">
                  <a:spLocks noChangeArrowheads="1"/>
                </p:cNvSpPr>
                <p:nvPr/>
              </p:nvSpPr>
              <p:spPr bwMode="auto">
                <a:xfrm>
                  <a:off x="627680" y="2063365"/>
                  <a:ext cx="1450931" cy="125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500" b="1" noProof="0" dirty="0">
                      <a:ln>
                        <a:noFill/>
                      </a:ln>
                      <a:solidFill>
                        <a:schemeClr val="bg1"/>
                      </a:solidFill>
                      <a:effectLst/>
                      <a:uLnTx/>
                      <a:uFillTx/>
                      <a:latin typeface="Consolas" panose="020B0609020204030204" charset="0"/>
                      <a:ea typeface="楷体" panose="02010609060101010101" pitchFamily="49" charset="-122"/>
                      <a:cs typeface="Consolas" panose="020B0609020204030204" charset="0"/>
                      <a:sym typeface="+mn-ea"/>
                    </a:rPr>
                    <a:t>安装RISC-V交叉编译工具</a:t>
                  </a:r>
                </a:p>
              </p:txBody>
            </p:sp>
          </p:grpSp>
          <p:grpSp>
            <p:nvGrpSpPr>
              <p:cNvPr id="51203" name="组合 9"/>
              <p:cNvGrpSpPr/>
              <p:nvPr/>
            </p:nvGrpSpPr>
            <p:grpSpPr bwMode="auto">
              <a:xfrm>
                <a:off x="4068" y="2305"/>
                <a:ext cx="2721" cy="3490"/>
                <a:chOff x="2582650" y="1463280"/>
                <a:chExt cx="1727771" cy="2216942"/>
              </a:xfrm>
            </p:grpSpPr>
            <p:grpSp>
              <p:nvGrpSpPr>
                <p:cNvPr id="51220" name="组合 17"/>
                <p:cNvGrpSpPr/>
                <p:nvPr/>
              </p:nvGrpSpPr>
              <p:grpSpPr bwMode="auto">
                <a:xfrm>
                  <a:off x="2582650" y="1463280"/>
                  <a:ext cx="1727771" cy="2216942"/>
                  <a:chOff x="1827008" y="2120901"/>
                  <a:chExt cx="2132959" cy="2736849"/>
                </a:xfrm>
              </p:grpSpPr>
              <p:sp>
                <p:nvSpPr>
                  <p:cNvPr id="8" name="矩形 7"/>
                  <p:cNvSpPr/>
                  <p:nvPr/>
                </p:nvSpPr>
                <p:spPr>
                  <a:xfrm>
                    <a:off x="1827008" y="2120901"/>
                    <a:ext cx="2132959" cy="44510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6" name="矩形 5"/>
                  <p:cNvSpPr/>
                  <p:nvPr/>
                </p:nvSpPr>
                <p:spPr>
                  <a:xfrm>
                    <a:off x="1827008" y="2566005"/>
                    <a:ext cx="2132959" cy="22917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51222" name="文本框 28"/>
                <p:cNvSpPr txBox="1">
                  <a:spLocks noChangeArrowheads="1"/>
                </p:cNvSpPr>
                <p:nvPr/>
              </p:nvSpPr>
              <p:spPr bwMode="auto">
                <a:xfrm>
                  <a:off x="2635849" y="1855018"/>
                  <a:ext cx="1602324" cy="177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500" b="1" noProof="0" dirty="0">
                      <a:ln>
                        <a:noFill/>
                      </a:ln>
                      <a:solidFill>
                        <a:schemeClr val="bg1"/>
                      </a:solidFill>
                      <a:effectLst/>
                      <a:uLnTx/>
                      <a:uFillTx/>
                      <a:latin typeface="Consolas" panose="020B0609020204030204" charset="0"/>
                      <a:ea typeface="楷体" panose="02010609060101010101" pitchFamily="49" charset="-122"/>
                      <a:cs typeface="Consolas" panose="020B0609020204030204" charset="0"/>
                      <a:sym typeface="+mn-ea"/>
                    </a:rPr>
                    <a:t>安装QEMU，使用RISC-V交叉编译工具完成OpenSBI的构建</a:t>
                  </a:r>
                </a:p>
              </p:txBody>
            </p:sp>
          </p:grpSp>
          <p:grpSp>
            <p:nvGrpSpPr>
              <p:cNvPr id="51204" name="组合 10"/>
              <p:cNvGrpSpPr/>
              <p:nvPr/>
            </p:nvGrpSpPr>
            <p:grpSpPr bwMode="auto">
              <a:xfrm>
                <a:off x="7400" y="2305"/>
                <a:ext cx="2730" cy="3490"/>
                <a:chOff x="4699324" y="1463280"/>
                <a:chExt cx="1733627" cy="2216942"/>
              </a:xfrm>
            </p:grpSpPr>
            <p:grpSp>
              <p:nvGrpSpPr>
                <p:cNvPr id="51215" name="组合 18"/>
                <p:cNvGrpSpPr/>
                <p:nvPr/>
              </p:nvGrpSpPr>
              <p:grpSpPr bwMode="auto">
                <a:xfrm>
                  <a:off x="4699324" y="1463280"/>
                  <a:ext cx="1733627" cy="2216942"/>
                  <a:chOff x="1827008" y="2120901"/>
                  <a:chExt cx="2140188" cy="2736849"/>
                </a:xfrm>
              </p:grpSpPr>
              <p:sp>
                <p:nvSpPr>
                  <p:cNvPr id="20" name="矩形 19"/>
                  <p:cNvSpPr/>
                  <p:nvPr/>
                </p:nvSpPr>
                <p:spPr>
                  <a:xfrm>
                    <a:off x="1827008" y="2120901"/>
                    <a:ext cx="2140188" cy="44510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21" name="矩形 20"/>
                  <p:cNvSpPr/>
                  <p:nvPr/>
                </p:nvSpPr>
                <p:spPr>
                  <a:xfrm>
                    <a:off x="1827008" y="2566005"/>
                    <a:ext cx="2140188" cy="22917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51217" name="文本框 37"/>
                <p:cNvSpPr txBox="1">
                  <a:spLocks noChangeArrowheads="1"/>
                </p:cNvSpPr>
                <p:nvPr/>
              </p:nvSpPr>
              <p:spPr bwMode="auto">
                <a:xfrm>
                  <a:off x="4770099" y="2064611"/>
                  <a:ext cx="1577073" cy="125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500" b="1" noProof="0" dirty="0">
                      <a:ln>
                        <a:noFill/>
                      </a:ln>
                      <a:solidFill>
                        <a:schemeClr val="bg1"/>
                      </a:solidFill>
                      <a:effectLst/>
                      <a:uLnTx/>
                      <a:uFillTx/>
                      <a:latin typeface="Consolas" panose="020B0609020204030204" charset="0"/>
                      <a:ea typeface="楷体" panose="02010609060101010101" pitchFamily="49" charset="-122"/>
                      <a:cs typeface="Consolas" panose="020B0609020204030204" charset="0"/>
                      <a:sym typeface="+mn-ea"/>
                    </a:rPr>
                    <a:t>编译Linux内核，测试QEMU启动Host OS</a:t>
                  </a:r>
                </a:p>
              </p:txBody>
            </p:sp>
          </p:grpSp>
        </p:grpSp>
        <p:cxnSp>
          <p:nvCxnSpPr>
            <p:cNvPr id="12" name="直接箭头连接符 11"/>
            <p:cNvCxnSpPr/>
            <p:nvPr/>
          </p:nvCxnSpPr>
          <p:spPr>
            <a:xfrm>
              <a:off x="4710" y="2655"/>
              <a:ext cx="714" cy="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cxnSp>
        <p:cxnSp>
          <p:nvCxnSpPr>
            <p:cNvPr id="16" name="直接箭头连接符 15"/>
            <p:cNvCxnSpPr/>
            <p:nvPr/>
          </p:nvCxnSpPr>
          <p:spPr>
            <a:xfrm>
              <a:off x="9005" y="2655"/>
              <a:ext cx="714" cy="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cxnSp>
      </p:grpSp>
      <p:pic>
        <p:nvPicPr>
          <p:cNvPr id="2" name="o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57956" y="2183405"/>
            <a:ext cx="4828088" cy="2715768"/>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29" name="组合 20"/>
          <p:cNvGrpSpPr>
            <a:grpSpLocks noChangeAspect="1"/>
          </p:cNvGrpSpPr>
          <p:nvPr/>
        </p:nvGrpSpPr>
        <p:grpSpPr bwMode="auto">
          <a:xfrm>
            <a:off x="314325" y="277813"/>
            <a:ext cx="468313" cy="468312"/>
            <a:chOff x="1928879" y="1944350"/>
            <a:chExt cx="1129689" cy="1129689"/>
          </a:xfrm>
        </p:grpSpPr>
        <p:sp>
          <p:nvSpPr>
            <p:cNvPr id="22" name="椭圆 2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3"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34830"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653902" y="937760"/>
            <a:ext cx="7829338" cy="979940"/>
            <a:chOff x="1089" y="1952"/>
            <a:chExt cx="12222" cy="1776"/>
          </a:xfrm>
        </p:grpSpPr>
        <p:grpSp>
          <p:nvGrpSpPr>
            <p:cNvPr id="7" name="组合 6"/>
            <p:cNvGrpSpPr/>
            <p:nvPr/>
          </p:nvGrpSpPr>
          <p:grpSpPr>
            <a:xfrm>
              <a:off x="1089" y="1952"/>
              <a:ext cx="12223" cy="1777"/>
              <a:chOff x="735" y="2305"/>
              <a:chExt cx="9395" cy="3490"/>
            </a:xfrm>
          </p:grpSpPr>
          <p:grpSp>
            <p:nvGrpSpPr>
              <p:cNvPr id="51202" name="组合 8"/>
              <p:cNvGrpSpPr/>
              <p:nvPr/>
            </p:nvGrpSpPr>
            <p:grpSpPr bwMode="auto">
              <a:xfrm>
                <a:off x="735" y="2305"/>
                <a:ext cx="2783" cy="3490"/>
                <a:chOff x="465977" y="1463280"/>
                <a:chExt cx="1768812" cy="2216942"/>
              </a:xfrm>
            </p:grpSpPr>
            <p:grpSp>
              <p:nvGrpSpPr>
                <p:cNvPr id="51225" name="组合 25"/>
                <p:cNvGrpSpPr/>
                <p:nvPr/>
              </p:nvGrpSpPr>
              <p:grpSpPr bwMode="auto">
                <a:xfrm>
                  <a:off x="465977" y="1463280"/>
                  <a:ext cx="1768812" cy="2216942"/>
                  <a:chOff x="1827008" y="2120901"/>
                  <a:chExt cx="2183625" cy="2736849"/>
                </a:xfrm>
              </p:grpSpPr>
              <p:sp>
                <p:nvSpPr>
                  <p:cNvPr id="27" name="矩形 26"/>
                  <p:cNvSpPr/>
                  <p:nvPr/>
                </p:nvSpPr>
                <p:spPr>
                  <a:xfrm>
                    <a:off x="1827008" y="2120901"/>
                    <a:ext cx="2183625" cy="44510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28" name="矩形 27"/>
                  <p:cNvSpPr/>
                  <p:nvPr/>
                </p:nvSpPr>
                <p:spPr>
                  <a:xfrm>
                    <a:off x="1827008" y="2566005"/>
                    <a:ext cx="2183625" cy="22917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51227" name="文本框 33"/>
                <p:cNvSpPr txBox="1">
                  <a:spLocks noChangeArrowheads="1"/>
                </p:cNvSpPr>
                <p:nvPr/>
              </p:nvSpPr>
              <p:spPr bwMode="auto">
                <a:xfrm>
                  <a:off x="627680" y="2063364"/>
                  <a:ext cx="1450931" cy="11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Consolas" panose="020B0609020204030204" charset="0"/>
                      <a:ea typeface="楷体" panose="02010609060101010101" pitchFamily="49" charset="-122"/>
                      <a:cs typeface="Consolas" panose="020B0609020204030204" charset="0"/>
                      <a:sym typeface="+mn-ea"/>
                    </a:rPr>
                    <a:t>安装KVM-Tools </a:t>
                  </a:r>
                  <a:r>
                    <a:rPr lang="en-US" altLang="zh-CN" sz="1600" b="1" noProof="0" dirty="0">
                      <a:ln>
                        <a:noFill/>
                      </a:ln>
                      <a:solidFill>
                        <a:schemeClr val="bg1"/>
                      </a:solidFill>
                      <a:effectLst/>
                      <a:uLnTx/>
                      <a:uFillTx/>
                      <a:latin typeface="Consolas" panose="020B0609020204030204" charset="0"/>
                      <a:ea typeface="楷体" panose="02010609060101010101" pitchFamily="49" charset="-122"/>
                      <a:cs typeface="Consolas" panose="020B0609020204030204" charset="0"/>
                      <a:sym typeface="+mn-ea"/>
                    </a:rPr>
                    <a:t>  </a:t>
                  </a:r>
                  <a:r>
                    <a:rPr lang="zh-CN" altLang="en-US" sz="1600" b="1" noProof="0" dirty="0">
                      <a:ln>
                        <a:noFill/>
                      </a:ln>
                      <a:solidFill>
                        <a:schemeClr val="bg1"/>
                      </a:solidFill>
                      <a:effectLst/>
                      <a:uLnTx/>
                      <a:uFillTx/>
                      <a:latin typeface="Consolas" panose="020B0609020204030204" charset="0"/>
                      <a:ea typeface="楷体" panose="02010609060101010101" pitchFamily="49" charset="-122"/>
                      <a:cs typeface="Consolas" panose="020B0609020204030204" charset="0"/>
                      <a:sym typeface="+mn-ea"/>
                    </a:rPr>
                    <a:t>(轻量级QEMU)</a:t>
                  </a:r>
                </a:p>
              </p:txBody>
            </p:sp>
          </p:grpSp>
          <p:grpSp>
            <p:nvGrpSpPr>
              <p:cNvPr id="51203" name="组合 9"/>
              <p:cNvGrpSpPr/>
              <p:nvPr/>
            </p:nvGrpSpPr>
            <p:grpSpPr bwMode="auto">
              <a:xfrm>
                <a:off x="4068" y="2305"/>
                <a:ext cx="2721" cy="3490"/>
                <a:chOff x="2582650" y="1463280"/>
                <a:chExt cx="1727771" cy="2216942"/>
              </a:xfrm>
            </p:grpSpPr>
            <p:grpSp>
              <p:nvGrpSpPr>
                <p:cNvPr id="51220" name="组合 17"/>
                <p:cNvGrpSpPr/>
                <p:nvPr/>
              </p:nvGrpSpPr>
              <p:grpSpPr bwMode="auto">
                <a:xfrm>
                  <a:off x="2582650" y="1463280"/>
                  <a:ext cx="1727771" cy="2216942"/>
                  <a:chOff x="1827008" y="2120901"/>
                  <a:chExt cx="2132959" cy="2736849"/>
                </a:xfrm>
              </p:grpSpPr>
              <p:sp>
                <p:nvSpPr>
                  <p:cNvPr id="8" name="矩形 7"/>
                  <p:cNvSpPr/>
                  <p:nvPr/>
                </p:nvSpPr>
                <p:spPr>
                  <a:xfrm>
                    <a:off x="1827008" y="2120901"/>
                    <a:ext cx="2132959" cy="44510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6" name="矩形 5"/>
                  <p:cNvSpPr/>
                  <p:nvPr/>
                </p:nvSpPr>
                <p:spPr>
                  <a:xfrm>
                    <a:off x="1827008" y="2566005"/>
                    <a:ext cx="2132959" cy="22917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51222" name="文本框 28"/>
                <p:cNvSpPr txBox="1">
                  <a:spLocks noChangeArrowheads="1"/>
                </p:cNvSpPr>
                <p:nvPr/>
              </p:nvSpPr>
              <p:spPr bwMode="auto">
                <a:xfrm>
                  <a:off x="2724190" y="2112019"/>
                  <a:ext cx="1474462" cy="11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Consolas" panose="020B0609020204030204" charset="0"/>
                      <a:ea typeface="楷体" panose="02010609060101010101" pitchFamily="49" charset="-122"/>
                      <a:cs typeface="Consolas" panose="020B0609020204030204" charset="0"/>
                      <a:sym typeface="+mn-ea"/>
                    </a:rPr>
                    <a:t>使用busybox构建根文件系统</a:t>
                  </a:r>
                </a:p>
              </p:txBody>
            </p:sp>
          </p:grpSp>
          <p:grpSp>
            <p:nvGrpSpPr>
              <p:cNvPr id="51204" name="组合 10"/>
              <p:cNvGrpSpPr/>
              <p:nvPr/>
            </p:nvGrpSpPr>
            <p:grpSpPr bwMode="auto">
              <a:xfrm>
                <a:off x="7400" y="2305"/>
                <a:ext cx="2730" cy="3490"/>
                <a:chOff x="4699324" y="1463280"/>
                <a:chExt cx="1733627" cy="2216942"/>
              </a:xfrm>
            </p:grpSpPr>
            <p:grpSp>
              <p:nvGrpSpPr>
                <p:cNvPr id="51215" name="组合 18"/>
                <p:cNvGrpSpPr/>
                <p:nvPr/>
              </p:nvGrpSpPr>
              <p:grpSpPr bwMode="auto">
                <a:xfrm>
                  <a:off x="4699324" y="1463280"/>
                  <a:ext cx="1733627" cy="2216942"/>
                  <a:chOff x="1827008" y="2120901"/>
                  <a:chExt cx="2140188" cy="2736849"/>
                </a:xfrm>
              </p:grpSpPr>
              <p:sp>
                <p:nvSpPr>
                  <p:cNvPr id="20" name="矩形 19"/>
                  <p:cNvSpPr/>
                  <p:nvPr/>
                </p:nvSpPr>
                <p:spPr>
                  <a:xfrm>
                    <a:off x="1827008" y="2120901"/>
                    <a:ext cx="2140188" cy="44510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21" name="矩形 20"/>
                  <p:cNvSpPr/>
                  <p:nvPr/>
                </p:nvSpPr>
                <p:spPr>
                  <a:xfrm>
                    <a:off x="1827008" y="2566005"/>
                    <a:ext cx="2140188" cy="22917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51217" name="文本框 37"/>
                <p:cNvSpPr txBox="1">
                  <a:spLocks noChangeArrowheads="1"/>
                </p:cNvSpPr>
                <p:nvPr/>
              </p:nvSpPr>
              <p:spPr bwMode="auto">
                <a:xfrm>
                  <a:off x="4846233" y="2064611"/>
                  <a:ext cx="1460307" cy="11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Consolas" panose="020B0609020204030204" charset="0"/>
                      <a:ea typeface="楷体" panose="02010609060101010101" pitchFamily="49" charset="-122"/>
                      <a:cs typeface="Consolas" panose="020B0609020204030204" charset="0"/>
                      <a:sym typeface="+mn-ea"/>
                    </a:rPr>
                    <a:t>测试KVM-Tools 启动Guest OS</a:t>
                  </a:r>
                </a:p>
              </p:txBody>
            </p:sp>
          </p:grpSp>
        </p:grpSp>
        <p:cxnSp>
          <p:nvCxnSpPr>
            <p:cNvPr id="12" name="直接箭头连接符 11"/>
            <p:cNvCxnSpPr/>
            <p:nvPr/>
          </p:nvCxnSpPr>
          <p:spPr>
            <a:xfrm>
              <a:off x="4710" y="2873"/>
              <a:ext cx="714" cy="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cxnSp>
        <p:cxnSp>
          <p:nvCxnSpPr>
            <p:cNvPr id="16" name="直接箭头连接符 15"/>
            <p:cNvCxnSpPr/>
            <p:nvPr/>
          </p:nvCxnSpPr>
          <p:spPr>
            <a:xfrm>
              <a:off x="9005" y="2873"/>
              <a:ext cx="714" cy="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cxnSp>
      </p:grpSp>
      <p:sp>
        <p:nvSpPr>
          <p:cNvPr id="2" name="文本框 16"/>
          <p:cNvSpPr txBox="1">
            <a:spLocks noChangeArrowheads="1"/>
          </p:cNvSpPr>
          <p:nvPr/>
        </p:nvSpPr>
        <p:spPr bwMode="auto">
          <a:xfrm>
            <a:off x="782955" y="300355"/>
            <a:ext cx="31057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RISC-V仿真平台搭建</a:t>
            </a:r>
            <a:endParaRPr lang="zh-CN" altLang="en-US" sz="2400" b="1"/>
          </a:p>
        </p:txBody>
      </p:sp>
      <p:pic>
        <p:nvPicPr>
          <p:cNvPr id="4" name="os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51541" y="2186093"/>
            <a:ext cx="4828032" cy="2715768"/>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305" y="883920"/>
            <a:ext cx="4312285" cy="1718945"/>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867" name="矩形 7"/>
          <p:cNvSpPr>
            <a:spLocks noChangeArrowheads="1"/>
          </p:cNvSpPr>
          <p:nvPr/>
        </p:nvSpPr>
        <p:spPr bwMode="auto">
          <a:xfrm>
            <a:off x="466090" y="980440"/>
            <a:ext cx="4127500" cy="149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fontAlgn="auto">
              <a:lnSpc>
                <a:spcPct val="150000"/>
              </a:lnSpc>
              <a:spcBef>
                <a:spcPts val="0"/>
              </a:spcBef>
              <a:spcAft>
                <a:spcPts val="600"/>
              </a:spcAft>
              <a:buClrTx/>
              <a:buSzTx/>
              <a:buFont typeface="Arial" panose="020B0604020202020204" pitchFamily="34" charset="0"/>
              <a:buChar char="•"/>
              <a:defRPr/>
            </a:pPr>
            <a:r>
              <a:rPr lang="zh-CN" altLang="en-US" sz="1500" noProof="0" dirty="0">
                <a:ln>
                  <a:noFill/>
                </a:ln>
                <a:solidFill>
                  <a:schemeClr val="bg1"/>
                </a:solidFill>
                <a:effectLst/>
                <a:uLnTx/>
                <a:uFillTx/>
                <a:latin typeface="微软雅黑" panose="020B0503020204020204" pitchFamily="34" charset="-122"/>
                <a:cs typeface="Consolas" panose="020B0609020204030204" charset="0"/>
                <a:sym typeface="+mn-ea"/>
              </a:rPr>
              <a:t>由于页表粒度不同造成虚拟页号、物理页号和页内偏移量的位数不同，我们需要在</a:t>
            </a:r>
            <a:r>
              <a:rPr lang="en-US" altLang="zh-CN" sz="1500" noProof="0" dirty="0">
                <a:ln>
                  <a:noFill/>
                </a:ln>
                <a:solidFill>
                  <a:schemeClr val="bg1"/>
                </a:solidFill>
                <a:effectLst/>
                <a:uLnTx/>
                <a:uFillTx/>
                <a:latin typeface="微软雅黑" panose="020B0503020204020204" pitchFamily="34" charset="-122"/>
                <a:cs typeface="Consolas" panose="020B0609020204030204" charset="0"/>
                <a:sym typeface="+mn-ea"/>
              </a:rPr>
              <a:t>QEMU</a:t>
            </a:r>
            <a:r>
              <a:rPr lang="zh-CN" altLang="en-US" sz="1500" noProof="0" dirty="0">
                <a:ln>
                  <a:noFill/>
                </a:ln>
                <a:solidFill>
                  <a:schemeClr val="bg1"/>
                </a:solidFill>
                <a:effectLst/>
                <a:uLnTx/>
                <a:uFillTx/>
                <a:latin typeface="微软雅黑" panose="020B0503020204020204" pitchFamily="34" charset="-122"/>
                <a:cs typeface="Consolas" panose="020B0609020204030204" charset="0"/>
                <a:sym typeface="+mn-ea"/>
              </a:rPr>
              <a:t>中实现对应的仿真逻辑</a:t>
            </a:r>
            <a:endParaRPr lang="zh-CN" altLang="en-US" sz="1500" noProof="0" dirty="0">
              <a:ln>
                <a:noFill/>
              </a:ln>
              <a:solidFill>
                <a:schemeClr val="bg1"/>
              </a:solidFill>
              <a:effectLst/>
              <a:uLnTx/>
              <a:uFillTx/>
              <a:latin typeface="微软雅黑" panose="020B0503020204020204" pitchFamily="34" charset="-122"/>
              <a:ea typeface="微软雅黑" panose="020B0503020204020204" pitchFamily="34" charset="-122"/>
              <a:cs typeface="Consolas" panose="020B0609020204030204" charset="0"/>
              <a:sym typeface="+mn-ea"/>
            </a:endParaRPr>
          </a:p>
          <a:p>
            <a:pPr marL="342900" marR="0" lvl="0" indent="-342900" algn="just" defTabSz="914400" rtl="0" fontAlgn="auto">
              <a:lnSpc>
                <a:spcPct val="150000"/>
              </a:lnSpc>
              <a:spcBef>
                <a:spcPts val="0"/>
              </a:spcBef>
              <a:spcAft>
                <a:spcPts val="600"/>
              </a:spcAft>
              <a:buClrTx/>
              <a:buSzTx/>
              <a:buFont typeface="Arial" panose="020B0604020202020204" pitchFamily="34" charset="0"/>
              <a:buChar char="•"/>
              <a:defRPr/>
            </a:pPr>
            <a:r>
              <a:rPr lang="zh-CN" altLang="en-US" sz="1500" noProof="0" dirty="0">
                <a:ln>
                  <a:noFill/>
                </a:ln>
                <a:solidFill>
                  <a:schemeClr val="bg1"/>
                </a:solidFill>
                <a:effectLst/>
                <a:uLnTx/>
                <a:uFillTx/>
                <a:latin typeface="微软雅黑" panose="020B0503020204020204" pitchFamily="34" charset="-122"/>
                <a:cs typeface="Consolas" panose="020B0609020204030204" charset="0"/>
                <a:sym typeface="+mn-ea"/>
              </a:rPr>
              <a:t>下图显示的是Sv58四级页表转换过程</a:t>
            </a:r>
          </a:p>
        </p:txBody>
      </p:sp>
      <p:sp>
        <p:nvSpPr>
          <p:cNvPr id="12" name="矩形 11"/>
          <p:cNvSpPr/>
          <p:nvPr/>
        </p:nvSpPr>
        <p:spPr>
          <a:xfrm>
            <a:off x="5292090" y="883920"/>
            <a:ext cx="3515360" cy="1718945"/>
          </a:xfrm>
          <a:prstGeom prst="rect">
            <a:avLst/>
          </a:prstGeom>
          <a:solidFill>
            <a:schemeClr val="accent6">
              <a:lumMod val="75000"/>
            </a:schemeClr>
          </a:solidFill>
          <a:ln>
            <a:solidFill>
              <a:srgbClr val="41445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870" name="矩形 15"/>
          <p:cNvSpPr>
            <a:spLocks noChangeArrowheads="1"/>
          </p:cNvSpPr>
          <p:nvPr/>
        </p:nvSpPr>
        <p:spPr bwMode="auto">
          <a:xfrm>
            <a:off x="5382895" y="980440"/>
            <a:ext cx="3249295" cy="149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fontAlgn="auto">
              <a:lnSpc>
                <a:spcPct val="150000"/>
              </a:lnSpc>
              <a:spcBef>
                <a:spcPts val="0"/>
              </a:spcBef>
              <a:spcAft>
                <a:spcPts val="600"/>
              </a:spcAft>
              <a:buClrTx/>
              <a:buSzTx/>
              <a:buFont typeface="Arial" panose="020B0604020202020204" pitchFamily="34" charset="0"/>
              <a:buChar char="•"/>
              <a:defRPr/>
            </a:pPr>
            <a:r>
              <a:rPr lang="zh-CN" altLang="en-US" sz="1500" noProof="0" dirty="0">
                <a:ln>
                  <a:noFill/>
                </a:ln>
                <a:solidFill>
                  <a:schemeClr val="bg1"/>
                </a:solidFill>
                <a:effectLst/>
                <a:uLnTx/>
                <a:uFillTx/>
                <a:latin typeface="微软雅黑" panose="020B0503020204020204" pitchFamily="34" charset="-122"/>
                <a:cs typeface="Consolas" panose="020B0609020204030204" charset="0"/>
                <a:sym typeface="+mn-ea"/>
              </a:rPr>
              <a:t>在基于</a:t>
            </a:r>
            <a:r>
              <a:rPr lang="en-US" altLang="zh-CN" sz="1500" noProof="0" dirty="0">
                <a:ln>
                  <a:noFill/>
                </a:ln>
                <a:solidFill>
                  <a:schemeClr val="bg1"/>
                </a:solidFill>
                <a:effectLst/>
                <a:uLnTx/>
                <a:uFillTx/>
                <a:latin typeface="微软雅黑" panose="020B0503020204020204" pitchFamily="34" charset="-122"/>
                <a:cs typeface="Consolas" panose="020B0609020204030204" charset="0"/>
                <a:sym typeface="+mn-ea"/>
              </a:rPr>
              <a:t>16KB</a:t>
            </a:r>
            <a:r>
              <a:rPr lang="zh-CN" altLang="en-US" sz="1500" noProof="0" dirty="0">
                <a:ln>
                  <a:noFill/>
                </a:ln>
                <a:solidFill>
                  <a:schemeClr val="bg1"/>
                </a:solidFill>
                <a:effectLst/>
                <a:uLnTx/>
                <a:uFillTx/>
                <a:latin typeface="微软雅黑" panose="020B0503020204020204" pitchFamily="34" charset="-122"/>
                <a:cs typeface="Consolas" panose="020B0609020204030204" charset="0"/>
                <a:sym typeface="+mn-ea"/>
              </a:rPr>
              <a:t>页粒度的Test OS上验证仿真逻辑的正确性</a:t>
            </a:r>
            <a:endParaRPr lang="zh-CN" altLang="en-US" sz="1500" noProof="0" dirty="0">
              <a:ln>
                <a:noFill/>
              </a:ln>
              <a:solidFill>
                <a:schemeClr val="bg1"/>
              </a:solidFill>
              <a:effectLst/>
              <a:uLnTx/>
              <a:uFillTx/>
              <a:latin typeface="微软雅黑" panose="020B0503020204020204" pitchFamily="34" charset="-122"/>
              <a:ea typeface="微软雅黑" panose="020B0503020204020204" pitchFamily="34" charset="-122"/>
              <a:cs typeface="Consolas" panose="020B0609020204030204" charset="0"/>
              <a:sym typeface="+mn-ea"/>
            </a:endParaRPr>
          </a:p>
          <a:p>
            <a:pPr marL="342900" marR="0" lvl="0" indent="-342900" algn="just" defTabSz="914400" rtl="0" fontAlgn="auto">
              <a:lnSpc>
                <a:spcPct val="150000"/>
              </a:lnSpc>
              <a:spcBef>
                <a:spcPts val="0"/>
              </a:spcBef>
              <a:spcAft>
                <a:spcPts val="600"/>
              </a:spcAft>
              <a:buClrTx/>
              <a:buSzTx/>
              <a:buFont typeface="Arial" panose="020B0604020202020204" pitchFamily="34" charset="0"/>
              <a:buChar char="•"/>
              <a:defRPr/>
            </a:pPr>
            <a:r>
              <a:rPr lang="zh-CN" altLang="en-US" sz="1500" noProof="0" dirty="0">
                <a:ln>
                  <a:noFill/>
                </a:ln>
                <a:solidFill>
                  <a:schemeClr val="bg1"/>
                </a:solidFill>
                <a:effectLst/>
                <a:uLnTx/>
                <a:uFillTx/>
                <a:latin typeface="微软雅黑" panose="020B0503020204020204" pitchFamily="34" charset="-122"/>
                <a:cs typeface="Consolas" panose="020B0609020204030204" charset="0"/>
                <a:sym typeface="+mn-ea"/>
              </a:rPr>
              <a:t>下图显示的是按照最短任务调度算法进行进程切换的过程</a:t>
            </a:r>
            <a:endParaRPr lang="zh-CN" altLang="en-US" sz="1500" noProof="0" dirty="0">
              <a:ln>
                <a:noFill/>
              </a:ln>
              <a:solidFill>
                <a:schemeClr val="bg1"/>
              </a:solidFill>
              <a:effectLst/>
              <a:uLnTx/>
              <a:uFillTx/>
              <a:latin typeface="微软雅黑" panose="020B0503020204020204" pitchFamily="34" charset="-122"/>
              <a:cs typeface="Consolas" panose="020B0609020204030204" charset="0"/>
            </a:endParaRPr>
          </a:p>
        </p:txBody>
      </p:sp>
      <p:sp>
        <p:nvSpPr>
          <p:cNvPr id="36871" name="文本框 16"/>
          <p:cNvSpPr txBox="1">
            <a:spLocks noChangeArrowheads="1"/>
          </p:cNvSpPr>
          <p:nvPr/>
        </p:nvSpPr>
        <p:spPr bwMode="auto">
          <a:xfrm>
            <a:off x="1504950" y="3175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应用前景</a:t>
            </a:r>
          </a:p>
        </p:txBody>
      </p:sp>
      <p:sp>
        <p:nvSpPr>
          <p:cNvPr id="36872" name="文本框 17"/>
          <p:cNvSpPr txBox="1">
            <a:spLocks noChangeArrowheads="1"/>
          </p:cNvSpPr>
          <p:nvPr/>
        </p:nvSpPr>
        <p:spPr bwMode="auto">
          <a:xfrm>
            <a:off x="782955" y="281305"/>
            <a:ext cx="49491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基于16KB粒度页表仿真器的实现</a:t>
            </a:r>
          </a:p>
        </p:txBody>
      </p:sp>
      <p:grpSp>
        <p:nvGrpSpPr>
          <p:cNvPr id="36873" name="组合 18"/>
          <p:cNvGrpSpPr>
            <a:grpSpLocks noChangeAspect="1"/>
          </p:cNvGrpSpPr>
          <p:nvPr/>
        </p:nvGrpSpPr>
        <p:grpSpPr bwMode="auto">
          <a:xfrm>
            <a:off x="314325" y="277813"/>
            <a:ext cx="468313" cy="468312"/>
            <a:chOff x="1928879" y="1944350"/>
            <a:chExt cx="1129689" cy="1129689"/>
          </a:xfrm>
        </p:grpSpPr>
        <p:sp>
          <p:nvSpPr>
            <p:cNvPr id="20" name="椭圆 19"/>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1"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3" name="图片 2" descr="流程图 (1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14325" y="2736850"/>
            <a:ext cx="4661812" cy="2208953"/>
          </a:xfrm>
          <a:prstGeom prst="rect">
            <a:avLst/>
          </a:prstGeom>
        </p:spPr>
      </p:pic>
      <p:pic>
        <p:nvPicPr>
          <p:cNvPr id="46" name="图片 46" descr="D:\qq缓存\1256542939\Image\Group2\QP\G4\QPG4VLY_G]%83)5]F@0$4H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295264" y="2761326"/>
            <a:ext cx="3512186" cy="2160000"/>
          </a:xfrm>
          <a:prstGeom prst="rect">
            <a:avLst/>
          </a:prstGeom>
          <a:noFill/>
          <a:ln>
            <a:noFill/>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文本框 16"/>
          <p:cNvSpPr txBox="1">
            <a:spLocks noChangeArrowheads="1"/>
          </p:cNvSpPr>
          <p:nvPr/>
        </p:nvSpPr>
        <p:spPr bwMode="auto">
          <a:xfrm>
            <a:off x="782955" y="281305"/>
            <a:ext cx="4589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16KB粒度Host OS</a:t>
            </a:r>
          </a:p>
        </p:txBody>
      </p:sp>
      <p:grpSp>
        <p:nvGrpSpPr>
          <p:cNvPr id="34829" name="组合 20"/>
          <p:cNvGrpSpPr>
            <a:grpSpLocks noChangeAspect="1"/>
          </p:cNvGrpSpPr>
          <p:nvPr/>
        </p:nvGrpSpPr>
        <p:grpSpPr bwMode="auto">
          <a:xfrm>
            <a:off x="314325" y="277813"/>
            <a:ext cx="468313" cy="468312"/>
            <a:chOff x="1928879" y="1944350"/>
            <a:chExt cx="1129689" cy="1129689"/>
          </a:xfrm>
        </p:grpSpPr>
        <p:sp>
          <p:nvSpPr>
            <p:cNvPr id="22" name="椭圆 2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3"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34830"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08305" y="996315"/>
            <a:ext cx="8261350" cy="906780"/>
          </a:xfrm>
          <a:prstGeom prst="rect">
            <a:avLst/>
          </a:prstGeom>
          <a:noFill/>
        </p:spPr>
        <p:txBody>
          <a:bodyPr wrap="square" rtlCol="0">
            <a:spAutoFit/>
          </a:bodyPr>
          <a:lstStyle/>
          <a:p>
            <a:pPr marL="342900" marR="0" lvl="0" indent="-342900" algn="just" defTabSz="914400" rtl="0" fontAlgn="auto">
              <a:lnSpc>
                <a:spcPct val="150000"/>
              </a:lnSpc>
              <a:spcBef>
                <a:spcPts val="0"/>
              </a:spcBef>
              <a:spcAft>
                <a:spcPts val="600"/>
              </a:spcAft>
              <a:buClrTx/>
              <a:buSzTx/>
              <a:buFont typeface="Arial" panose="020B0604020202020204" pitchFamily="34" charset="0"/>
              <a:buChar char="•"/>
              <a:defRPr/>
            </a:pPr>
            <a:r>
              <a:rPr lang="en-US" altLang="zh-CN"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将 </a:t>
            </a:r>
            <a:r>
              <a:rPr lang="en-US" altLang="zh-CN" sz="1600" b="1" noProof="0" dirty="0">
                <a:ln>
                  <a:noFill/>
                </a:ln>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onsolas" panose="020B0609020204030204" charset="0"/>
                <a:sym typeface="+mn-ea"/>
              </a:rPr>
              <a:t>Sv58</a:t>
            </a:r>
            <a:r>
              <a:rPr lang="en-US" altLang="zh-CN" sz="1600" b="1"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 </a:t>
            </a:r>
            <a:r>
              <a:rPr lang="en-US" altLang="zh-CN" sz="1600" noProof="0" dirty="0" err="1">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虚拟内存系统应用到Linux</a:t>
            </a:r>
            <a:r>
              <a:rPr lang="en-US" altLang="zh-CN"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 Kernel 5.17版本上</a:t>
            </a:r>
          </a:p>
          <a:p>
            <a:pPr marL="342900" marR="0" lvl="0" indent="-342900" algn="just" defTabSz="914400" rtl="0" fontAlgn="auto">
              <a:lnSpc>
                <a:spcPct val="150000"/>
              </a:lnSpc>
              <a:spcBef>
                <a:spcPts val="0"/>
              </a:spcBef>
              <a:spcAft>
                <a:spcPts val="600"/>
              </a:spcAft>
              <a:buClrTx/>
              <a:buSzTx/>
              <a:buFont typeface="Arial" panose="020B0604020202020204" pitchFamily="34" charset="0"/>
              <a:buChar char="•"/>
              <a:defRPr/>
            </a:pPr>
            <a:r>
              <a:rPr lang="zh-CN" altLang="en-US"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下图显示的是在修改后的仿真器中成功运行</a:t>
            </a:r>
            <a:r>
              <a:rPr lang="zh-CN" altLang="en-US" sz="1600" b="1" noProof="0" dirty="0">
                <a:ln>
                  <a:noFill/>
                </a:ln>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onsolas" panose="020B0609020204030204" charset="0"/>
                <a:sym typeface="+mn-ea"/>
              </a:rPr>
              <a:t>Host OS</a:t>
            </a:r>
            <a:r>
              <a:rPr lang="zh-CN" altLang="en-US"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的界面</a:t>
            </a:r>
          </a:p>
        </p:txBody>
      </p:sp>
      <p:pic>
        <p:nvPicPr>
          <p:cNvPr id="2" name="os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14195" y="2014855"/>
            <a:ext cx="5120640" cy="288036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文本框 16"/>
          <p:cNvSpPr txBox="1">
            <a:spLocks noChangeArrowheads="1"/>
          </p:cNvSpPr>
          <p:nvPr/>
        </p:nvSpPr>
        <p:spPr bwMode="auto">
          <a:xfrm>
            <a:off x="782955" y="281305"/>
            <a:ext cx="4589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16KB粒度Guest OS</a:t>
            </a:r>
          </a:p>
        </p:txBody>
      </p:sp>
      <p:grpSp>
        <p:nvGrpSpPr>
          <p:cNvPr id="34829" name="组合 20"/>
          <p:cNvGrpSpPr>
            <a:grpSpLocks noChangeAspect="1"/>
          </p:cNvGrpSpPr>
          <p:nvPr/>
        </p:nvGrpSpPr>
        <p:grpSpPr bwMode="auto">
          <a:xfrm>
            <a:off x="314325" y="277813"/>
            <a:ext cx="468313" cy="468312"/>
            <a:chOff x="1928879" y="1944350"/>
            <a:chExt cx="1129689" cy="1129689"/>
          </a:xfrm>
        </p:grpSpPr>
        <p:sp>
          <p:nvSpPr>
            <p:cNvPr id="22" name="椭圆 2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3"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34830"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27355" y="991870"/>
            <a:ext cx="8288842" cy="906780"/>
          </a:xfrm>
          <a:prstGeom prst="rect">
            <a:avLst/>
          </a:prstGeom>
          <a:noFill/>
        </p:spPr>
        <p:txBody>
          <a:bodyPr wrap="square" rtlCol="0">
            <a:spAutoFit/>
          </a:bodyPr>
          <a:lstStyle/>
          <a:p>
            <a:pPr marL="342900" marR="0" lvl="0" indent="-342900" algn="just" defTabSz="914400" rtl="0" fontAlgn="auto">
              <a:lnSpc>
                <a:spcPct val="150000"/>
              </a:lnSpc>
              <a:spcBef>
                <a:spcPts val="0"/>
              </a:spcBef>
              <a:spcAft>
                <a:spcPts val="600"/>
              </a:spcAft>
              <a:buClrTx/>
              <a:buSzTx/>
              <a:buFont typeface="Arial" panose="020B0604020202020204" pitchFamily="34" charset="0"/>
              <a:buChar char="•"/>
              <a:defRPr/>
            </a:pPr>
            <a:r>
              <a:rPr lang="en-US" altLang="zh-CN" sz="1600" noProof="0" dirty="0" err="1">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在Linux</a:t>
            </a:r>
            <a:r>
              <a:rPr lang="en-US" altLang="zh-CN"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 Kernel 5.17版本中实现</a:t>
            </a:r>
            <a:r>
              <a:rPr lang="en-US" altLang="zh-CN" sz="1600" b="1"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16KB粒度的KVM模块</a:t>
            </a:r>
          </a:p>
          <a:p>
            <a:pPr marL="342900" marR="0" lvl="0" indent="-342900" algn="just" defTabSz="914400" rtl="0" fontAlgn="auto">
              <a:lnSpc>
                <a:spcPct val="150000"/>
              </a:lnSpc>
              <a:spcBef>
                <a:spcPts val="0"/>
              </a:spcBef>
              <a:spcAft>
                <a:spcPts val="600"/>
              </a:spcAft>
              <a:buClrTx/>
              <a:buSzTx/>
              <a:buFont typeface="Arial" panose="020B0604020202020204" pitchFamily="34" charset="0"/>
              <a:buChar char="•"/>
              <a:defRPr/>
            </a:pPr>
            <a:r>
              <a:rPr lang="en-US" altLang="zh-CN" sz="1600" noProof="0" dirty="0" err="1">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在</a:t>
            </a:r>
            <a:r>
              <a:rPr lang="en-US" altLang="zh-CN" sz="1600" b="1" noProof="0" dirty="0" err="1">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Host</a:t>
            </a:r>
            <a:r>
              <a:rPr lang="en-US" altLang="zh-CN" sz="1600" b="1"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 </a:t>
            </a:r>
            <a:r>
              <a:rPr lang="en-US" altLang="zh-CN" sz="1600" b="1" noProof="0" dirty="0" err="1">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OS</a:t>
            </a:r>
            <a:r>
              <a:rPr lang="en-US" altLang="zh-CN" sz="1600" noProof="0" dirty="0" err="1">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之上</a:t>
            </a:r>
            <a:r>
              <a:rPr lang="zh-CN" altLang="en-US"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使用</a:t>
            </a:r>
            <a:r>
              <a:rPr lang="en-US" altLang="zh-CN"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KVM-Tools拉起运行16KB粒度的</a:t>
            </a:r>
            <a:r>
              <a:rPr lang="en-US" altLang="zh-CN" sz="1600" b="1"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Guest OS</a:t>
            </a:r>
          </a:p>
        </p:txBody>
      </p:sp>
      <p:pic>
        <p:nvPicPr>
          <p:cNvPr id="4" name="os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14400" y="2016000"/>
            <a:ext cx="5120640" cy="288036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0FAE9250-7AAD-417D-8AE5-ABEDE43B5952}"/>
              </a:ext>
            </a:extLst>
          </p:cNvPr>
          <p:cNvSpPr/>
          <p:nvPr/>
        </p:nvSpPr>
        <p:spPr>
          <a:xfrm>
            <a:off x="0" y="0"/>
            <a:ext cx="2771775" cy="51435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541" name="文本框 1">
            <a:extLst>
              <a:ext uri="{FF2B5EF4-FFF2-40B4-BE49-F238E27FC236}">
                <a16:creationId xmlns:a16="http://schemas.microsoft.com/office/drawing/2014/main" id="{C16F247A-A3B4-4571-942A-CF1190695B00}"/>
              </a:ext>
            </a:extLst>
          </p:cNvPr>
          <p:cNvSpPr txBox="1">
            <a:spLocks noChangeArrowheads="1"/>
          </p:cNvSpPr>
          <p:nvPr/>
        </p:nvSpPr>
        <p:spPr bwMode="auto">
          <a:xfrm>
            <a:off x="133349" y="2458910"/>
            <a:ext cx="2505075" cy="400110"/>
          </a:xfrm>
          <a:prstGeom prst="rect">
            <a:avLst/>
          </a:prstGeom>
          <a:noFill/>
          <a:ln>
            <a:noFill/>
          </a:ln>
          <a:extLst/>
        </p:spPr>
        <p:txBody>
          <a:bodyPr>
            <a:spAutoFit/>
          </a:bodyPr>
          <a:lstStyle>
            <a:lvl1pPr>
              <a:defRPr sz="1300">
                <a:solidFill>
                  <a:schemeClr val="tx1"/>
                </a:solidFill>
                <a:latin typeface="Nexa Light" panose="02000000000000000000" pitchFamily="50" charset="0"/>
                <a:ea typeface="微软雅黑" panose="020B0503020204020204" pitchFamily="34" charset="-122"/>
              </a:defRPr>
            </a:lvl1pPr>
            <a:lvl2pPr marL="742950" indent="-285750">
              <a:defRPr sz="1300">
                <a:solidFill>
                  <a:schemeClr val="tx1"/>
                </a:solidFill>
                <a:latin typeface="Nexa Light" panose="02000000000000000000" pitchFamily="50" charset="0"/>
                <a:ea typeface="微软雅黑" panose="020B0503020204020204" pitchFamily="34" charset="-122"/>
              </a:defRPr>
            </a:lvl2pPr>
            <a:lvl3pPr marL="1143000" indent="-228600">
              <a:defRPr sz="1300">
                <a:solidFill>
                  <a:schemeClr val="tx1"/>
                </a:solidFill>
                <a:latin typeface="Nexa Light" panose="02000000000000000000" pitchFamily="50" charset="0"/>
                <a:ea typeface="微软雅黑" panose="020B0503020204020204" pitchFamily="34" charset="-122"/>
              </a:defRPr>
            </a:lvl3pPr>
            <a:lvl4pPr marL="1600200" indent="-228600">
              <a:defRPr sz="1300">
                <a:solidFill>
                  <a:schemeClr val="tx1"/>
                </a:solidFill>
                <a:latin typeface="Nexa Light" panose="02000000000000000000" pitchFamily="50" charset="0"/>
                <a:ea typeface="微软雅黑" panose="020B0503020204020204" pitchFamily="34" charset="-122"/>
              </a:defRPr>
            </a:lvl4pPr>
            <a:lvl5pPr marL="2057400" indent="-228600">
              <a:defRPr sz="1300">
                <a:solidFill>
                  <a:schemeClr val="tx1"/>
                </a:solidFill>
                <a:latin typeface="Nexa Light" panose="02000000000000000000"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9pPr>
          </a:lstStyle>
          <a:p>
            <a:pPr algn="ctr" eaLnBrk="1" fontAlgn="auto" hangingPunct="1">
              <a:spcBef>
                <a:spcPts val="0"/>
              </a:spcBef>
              <a:spcAft>
                <a:spcPts val="0"/>
              </a:spcAft>
              <a:defRPr/>
            </a:pPr>
            <a:r>
              <a:rPr lang="en-US" altLang="zh-CN" sz="2000" dirty="0">
                <a:solidFill>
                  <a:schemeClr val="bg1"/>
                </a:solidFill>
                <a:latin typeface="+mn-lt"/>
              </a:rPr>
              <a:t>CONTENTS</a:t>
            </a:r>
            <a:endParaRPr lang="zh-CN" altLang="en-US" sz="2000" dirty="0">
              <a:solidFill>
                <a:schemeClr val="bg1"/>
              </a:solidFill>
              <a:latin typeface="+mn-lt"/>
            </a:endParaRPr>
          </a:p>
        </p:txBody>
      </p:sp>
      <p:sp>
        <p:nvSpPr>
          <p:cNvPr id="16" name="矩形 15">
            <a:extLst>
              <a:ext uri="{FF2B5EF4-FFF2-40B4-BE49-F238E27FC236}">
                <a16:creationId xmlns:a16="http://schemas.microsoft.com/office/drawing/2014/main" id="{99EF2090-4960-4A0D-990F-890C61593378}"/>
              </a:ext>
            </a:extLst>
          </p:cNvPr>
          <p:cNvSpPr/>
          <p:nvPr/>
        </p:nvSpPr>
        <p:spPr>
          <a:xfrm>
            <a:off x="5473752" y="1014208"/>
            <a:ext cx="1210589" cy="400110"/>
          </a:xfrm>
          <a:prstGeom prst="rect">
            <a:avLst/>
          </a:prstGeom>
        </p:spPr>
        <p:txBody>
          <a:bodyPr wrap="none">
            <a:spAutoFit/>
          </a:bodyPr>
          <a:lstStyle/>
          <a:p>
            <a:pPr eaLnBrk="1" fontAlgn="auto" hangingPunct="1">
              <a:spcBef>
                <a:spcPts val="0"/>
              </a:spcBef>
              <a:spcAft>
                <a:spcPts val="0"/>
              </a:spcAft>
              <a:defRPr/>
            </a:pPr>
            <a:r>
              <a:rPr lang="zh-CN" altLang="en-US" sz="2000" kern="100" dirty="0">
                <a:latin typeface="微软雅黑" panose="020B0503020204020204" pitchFamily="34" charset="-122"/>
                <a:cs typeface="Times New Roman" panose="02020603050405020304" pitchFamily="18" charset="0"/>
              </a:rPr>
              <a:t>项目概述</a:t>
            </a:r>
            <a:endParaRPr lang="zh-CN" altLang="zh-CN" sz="2000" kern="100" dirty="0">
              <a:latin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E56B1736-03B3-4C5E-9467-5865D81FCEC2}"/>
              </a:ext>
            </a:extLst>
          </p:cNvPr>
          <p:cNvSpPr/>
          <p:nvPr/>
        </p:nvSpPr>
        <p:spPr>
          <a:xfrm>
            <a:off x="5473752" y="1706678"/>
            <a:ext cx="1210589" cy="400110"/>
          </a:xfrm>
          <a:prstGeom prst="rect">
            <a:avLst/>
          </a:prstGeom>
        </p:spPr>
        <p:txBody>
          <a:bodyPr wrap="none">
            <a:spAutoFit/>
          </a:bodyPr>
          <a:lstStyle/>
          <a:p>
            <a:pPr eaLnBrk="1" fontAlgn="auto" hangingPunct="1">
              <a:spcBef>
                <a:spcPts val="0"/>
              </a:spcBef>
              <a:spcAft>
                <a:spcPts val="0"/>
              </a:spcAft>
              <a:defRPr/>
            </a:pPr>
            <a:r>
              <a:rPr lang="zh-CN" altLang="en-US" sz="2000" kern="100" dirty="0">
                <a:latin typeface="微软雅黑" panose="020B0503020204020204" pitchFamily="34" charset="-122"/>
                <a:cs typeface="Times New Roman" panose="02020603050405020304" pitchFamily="18" charset="0"/>
              </a:rPr>
              <a:t>设计思路</a:t>
            </a:r>
            <a:endParaRPr lang="zh-CN" altLang="zh-CN" sz="2000" kern="100" dirty="0">
              <a:latin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DB37A6E3-7120-4B5D-AC17-913A1D11095B}"/>
              </a:ext>
            </a:extLst>
          </p:cNvPr>
          <p:cNvSpPr/>
          <p:nvPr/>
        </p:nvSpPr>
        <p:spPr>
          <a:xfrm>
            <a:off x="5473752" y="2388856"/>
            <a:ext cx="1210589" cy="400110"/>
          </a:xfrm>
          <a:prstGeom prst="rect">
            <a:avLst/>
          </a:prstGeom>
        </p:spPr>
        <p:txBody>
          <a:bodyPr wrap="none">
            <a:spAutoFit/>
          </a:bodyPr>
          <a:lstStyle/>
          <a:p>
            <a:pPr eaLnBrk="1" fontAlgn="auto" hangingPunct="1">
              <a:spcBef>
                <a:spcPts val="0"/>
              </a:spcBef>
              <a:spcAft>
                <a:spcPts val="0"/>
              </a:spcAft>
              <a:defRPr/>
            </a:pPr>
            <a:r>
              <a:rPr lang="zh-CN" altLang="en-US" sz="2000" kern="100" dirty="0">
                <a:latin typeface="微软雅黑" panose="020B0503020204020204" pitchFamily="34" charset="-122"/>
                <a:cs typeface="Times New Roman" panose="02020603050405020304" pitchFamily="18" charset="0"/>
              </a:rPr>
              <a:t>实现验证</a:t>
            </a:r>
            <a:endParaRPr lang="zh-CN" altLang="zh-CN" sz="2000" kern="100" dirty="0">
              <a:latin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58787A87-688B-4666-976D-8C0E2E7D40DD}"/>
              </a:ext>
            </a:extLst>
          </p:cNvPr>
          <p:cNvSpPr/>
          <p:nvPr/>
        </p:nvSpPr>
        <p:spPr>
          <a:xfrm>
            <a:off x="5473752" y="3085510"/>
            <a:ext cx="1210589" cy="400110"/>
          </a:xfrm>
          <a:prstGeom prst="rect">
            <a:avLst/>
          </a:prstGeom>
        </p:spPr>
        <p:txBody>
          <a:bodyPr wrap="none">
            <a:spAutoFit/>
          </a:bodyPr>
          <a:lstStyle/>
          <a:p>
            <a:pPr eaLnBrk="1" fontAlgn="auto" hangingPunct="1">
              <a:spcBef>
                <a:spcPts val="0"/>
              </a:spcBef>
              <a:spcAft>
                <a:spcPts val="0"/>
              </a:spcAft>
              <a:defRPr/>
            </a:pPr>
            <a:r>
              <a:rPr lang="zh-CN" altLang="en-US" sz="2000" kern="100" dirty="0">
                <a:latin typeface="微软雅黑" panose="020B0503020204020204" pitchFamily="34" charset="-122"/>
                <a:cs typeface="Times New Roman" panose="02020603050405020304" pitchFamily="18" charset="0"/>
              </a:rPr>
              <a:t>测试分析</a:t>
            </a:r>
            <a:endParaRPr lang="zh-CN" altLang="zh-CN" sz="2000" kern="100" dirty="0">
              <a:latin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94478E18-3764-489C-9A65-4584B827EF22}"/>
              </a:ext>
            </a:extLst>
          </p:cNvPr>
          <p:cNvSpPr/>
          <p:nvPr/>
        </p:nvSpPr>
        <p:spPr>
          <a:xfrm>
            <a:off x="5473752" y="3729182"/>
            <a:ext cx="1210589" cy="400110"/>
          </a:xfrm>
          <a:prstGeom prst="rect">
            <a:avLst/>
          </a:prstGeom>
        </p:spPr>
        <p:txBody>
          <a:bodyPr wrap="none">
            <a:spAutoFit/>
          </a:bodyPr>
          <a:lstStyle/>
          <a:p>
            <a:pPr eaLnBrk="1" fontAlgn="auto" hangingPunct="1">
              <a:spcBef>
                <a:spcPts val="0"/>
              </a:spcBef>
              <a:spcAft>
                <a:spcPts val="0"/>
              </a:spcAft>
              <a:defRPr/>
            </a:pPr>
            <a:r>
              <a:rPr lang="zh-CN" altLang="en-US" sz="2000" kern="100" dirty="0">
                <a:latin typeface="微软雅黑" panose="020B0503020204020204" pitchFamily="34" charset="-122"/>
                <a:cs typeface="Times New Roman" panose="02020603050405020304" pitchFamily="18" charset="0"/>
              </a:rPr>
              <a:t>总结展望</a:t>
            </a:r>
            <a:endParaRPr lang="zh-CN" altLang="zh-CN" sz="2000" kern="100" dirty="0">
              <a:latin typeface="微软雅黑" panose="020B0503020204020204" pitchFamily="34" charset="-122"/>
              <a:cs typeface="Times New Roman" panose="02020603050405020304" pitchFamily="18" charset="0"/>
            </a:endParaRPr>
          </a:p>
        </p:txBody>
      </p:sp>
      <p:sp>
        <p:nvSpPr>
          <p:cNvPr id="27" name="椭圆 26">
            <a:extLst>
              <a:ext uri="{FF2B5EF4-FFF2-40B4-BE49-F238E27FC236}">
                <a16:creationId xmlns:a16="http://schemas.microsoft.com/office/drawing/2014/main" id="{37613579-6DEF-4072-A9AD-5FB3922595A5}"/>
              </a:ext>
            </a:extLst>
          </p:cNvPr>
          <p:cNvSpPr/>
          <p:nvPr/>
        </p:nvSpPr>
        <p:spPr bwMode="auto">
          <a:xfrm>
            <a:off x="4746944" y="1008591"/>
            <a:ext cx="510791" cy="424955"/>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15370" name="组合 29">
            <a:extLst>
              <a:ext uri="{FF2B5EF4-FFF2-40B4-BE49-F238E27FC236}">
                <a16:creationId xmlns:a16="http://schemas.microsoft.com/office/drawing/2014/main" id="{01F74FD3-D487-4DD9-970C-39D929C9BF7E}"/>
              </a:ext>
            </a:extLst>
          </p:cNvPr>
          <p:cNvGrpSpPr>
            <a:grpSpLocks noChangeAspect="1"/>
          </p:cNvGrpSpPr>
          <p:nvPr/>
        </p:nvGrpSpPr>
        <p:grpSpPr bwMode="auto">
          <a:xfrm>
            <a:off x="4746944" y="1723713"/>
            <a:ext cx="510791" cy="423082"/>
            <a:chOff x="1928879" y="1944350"/>
            <a:chExt cx="1129689" cy="1129689"/>
          </a:xfrm>
        </p:grpSpPr>
        <p:sp>
          <p:nvSpPr>
            <p:cNvPr id="31" name="椭圆 30">
              <a:extLst>
                <a:ext uri="{FF2B5EF4-FFF2-40B4-BE49-F238E27FC236}">
                  <a16:creationId xmlns:a16="http://schemas.microsoft.com/office/drawing/2014/main" id="{A1240AB3-8EC5-49E8-84EC-02491394844A}"/>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2" name="Freeform 7">
              <a:extLst>
                <a:ext uri="{FF2B5EF4-FFF2-40B4-BE49-F238E27FC236}">
                  <a16:creationId xmlns:a16="http://schemas.microsoft.com/office/drawing/2014/main" id="{8327364C-2F8C-456B-8A1F-F0EFB75864A0}"/>
                </a:ext>
              </a:extLst>
            </p:cNvPr>
            <p:cNvSpPr>
              <a:spLocks noEditPoints="1"/>
            </p:cNvSpPr>
            <p:nvPr/>
          </p:nvSpPr>
          <p:spPr bwMode="auto">
            <a:xfrm>
              <a:off x="2108037" y="2229273"/>
              <a:ext cx="751467" cy="614829"/>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1" name="组合 32">
            <a:extLst>
              <a:ext uri="{FF2B5EF4-FFF2-40B4-BE49-F238E27FC236}">
                <a16:creationId xmlns:a16="http://schemas.microsoft.com/office/drawing/2014/main" id="{7E44BDFC-51DB-46FB-B4A4-2ACD13892C12}"/>
              </a:ext>
            </a:extLst>
          </p:cNvPr>
          <p:cNvGrpSpPr>
            <a:grpSpLocks noChangeAspect="1"/>
          </p:cNvGrpSpPr>
          <p:nvPr/>
        </p:nvGrpSpPr>
        <p:grpSpPr bwMode="auto">
          <a:xfrm>
            <a:off x="4746944" y="2380801"/>
            <a:ext cx="510791" cy="424954"/>
            <a:chOff x="1928879" y="1944350"/>
            <a:chExt cx="1129689" cy="1129689"/>
          </a:xfrm>
        </p:grpSpPr>
        <p:sp>
          <p:nvSpPr>
            <p:cNvPr id="34" name="椭圆 33">
              <a:extLst>
                <a:ext uri="{FF2B5EF4-FFF2-40B4-BE49-F238E27FC236}">
                  <a16:creationId xmlns:a16="http://schemas.microsoft.com/office/drawing/2014/main" id="{02FF8DD1-9F1A-4DDA-8BF8-158E641BB2BE}"/>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18">
              <a:extLst>
                <a:ext uri="{FF2B5EF4-FFF2-40B4-BE49-F238E27FC236}">
                  <a16:creationId xmlns:a16="http://schemas.microsoft.com/office/drawing/2014/main" id="{C8D52418-C900-4B67-9F9A-5C98BA6AFE9B}"/>
                </a:ext>
              </a:extLst>
            </p:cNvPr>
            <p:cNvSpPr>
              <a:spLocks noEditPoints="1"/>
            </p:cNvSpPr>
            <p:nvPr/>
          </p:nvSpPr>
          <p:spPr bwMode="auto">
            <a:xfrm>
              <a:off x="2152825" y="2103602"/>
              <a:ext cx="661891" cy="791279"/>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2" name="组合 35">
            <a:extLst>
              <a:ext uri="{FF2B5EF4-FFF2-40B4-BE49-F238E27FC236}">
                <a16:creationId xmlns:a16="http://schemas.microsoft.com/office/drawing/2014/main" id="{2E7F0387-A5AD-4B48-8B27-FE5DA0841F39}"/>
              </a:ext>
            </a:extLst>
          </p:cNvPr>
          <p:cNvGrpSpPr>
            <a:grpSpLocks noChangeAspect="1"/>
          </p:cNvGrpSpPr>
          <p:nvPr/>
        </p:nvGrpSpPr>
        <p:grpSpPr bwMode="auto">
          <a:xfrm>
            <a:off x="4746944" y="3037889"/>
            <a:ext cx="510791" cy="424955"/>
            <a:chOff x="1928879" y="1944350"/>
            <a:chExt cx="1129689" cy="1129689"/>
          </a:xfrm>
        </p:grpSpPr>
        <p:sp>
          <p:nvSpPr>
            <p:cNvPr id="39" name="椭圆 38">
              <a:extLst>
                <a:ext uri="{FF2B5EF4-FFF2-40B4-BE49-F238E27FC236}">
                  <a16:creationId xmlns:a16="http://schemas.microsoft.com/office/drawing/2014/main" id="{05B65109-CB90-4740-BD2E-1FE553D35CFD}"/>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6" name="组合 39">
              <a:extLst>
                <a:ext uri="{FF2B5EF4-FFF2-40B4-BE49-F238E27FC236}">
                  <a16:creationId xmlns:a16="http://schemas.microsoft.com/office/drawing/2014/main" id="{FECF85C0-466B-44F1-8CF1-B49927B51AE5}"/>
                </a:ext>
              </a:extLst>
            </p:cNvPr>
            <p:cNvGrpSpPr/>
            <p:nvPr/>
          </p:nvGrpSpPr>
          <p:grpSpPr>
            <a:xfrm>
              <a:off x="2119073" y="2251134"/>
              <a:ext cx="749300" cy="509588"/>
              <a:chOff x="3897313" y="2016126"/>
              <a:chExt cx="749300" cy="509588"/>
            </a:xfrm>
            <a:solidFill>
              <a:schemeClr val="bg1"/>
            </a:solidFill>
          </p:grpSpPr>
          <p:sp>
            <p:nvSpPr>
              <p:cNvPr id="41" name="Freeform 8">
                <a:extLst>
                  <a:ext uri="{FF2B5EF4-FFF2-40B4-BE49-F238E27FC236}">
                    <a16:creationId xmlns:a16="http://schemas.microsoft.com/office/drawing/2014/main" id="{8FA2BBBD-D7F8-43BD-8B4B-30D695FE505F}"/>
                  </a:ext>
                </a:extLst>
              </p:cNvPr>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24">
                <a:extLst>
                  <a:ext uri="{FF2B5EF4-FFF2-40B4-BE49-F238E27FC236}">
                    <a16:creationId xmlns:a16="http://schemas.microsoft.com/office/drawing/2014/main" id="{036514E9-16E9-44A4-B3CE-4CE0256A8FDC}"/>
                  </a:ext>
                </a:extLst>
              </p:cNvPr>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25">
                <a:extLst>
                  <a:ext uri="{FF2B5EF4-FFF2-40B4-BE49-F238E27FC236}">
                    <a16:creationId xmlns:a16="http://schemas.microsoft.com/office/drawing/2014/main" id="{6876B558-77FE-4946-8D49-CA47C15C1ACD}"/>
                  </a:ext>
                </a:extLst>
              </p:cNvPr>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4" name="Freeform 26">
                <a:extLst>
                  <a:ext uri="{FF2B5EF4-FFF2-40B4-BE49-F238E27FC236}">
                    <a16:creationId xmlns:a16="http://schemas.microsoft.com/office/drawing/2014/main" id="{EB6CA4B1-2A08-41EC-A88F-CEE1C71FB234}"/>
                  </a:ext>
                </a:extLst>
              </p:cNvPr>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5" name="Freeform 27">
                <a:extLst>
                  <a:ext uri="{FF2B5EF4-FFF2-40B4-BE49-F238E27FC236}">
                    <a16:creationId xmlns:a16="http://schemas.microsoft.com/office/drawing/2014/main" id="{EDE25789-6F55-4ACF-98AB-264E0D135BB4}"/>
                  </a:ext>
                </a:extLst>
              </p:cNvPr>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6" name="Freeform 28">
                <a:extLst>
                  <a:ext uri="{FF2B5EF4-FFF2-40B4-BE49-F238E27FC236}">
                    <a16:creationId xmlns:a16="http://schemas.microsoft.com/office/drawing/2014/main" id="{F8DED7E8-2DF5-495D-A7B7-3E36A982D492}"/>
                  </a:ext>
                </a:extLst>
              </p:cNvPr>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7" name="Freeform 29">
                <a:extLst>
                  <a:ext uri="{FF2B5EF4-FFF2-40B4-BE49-F238E27FC236}">
                    <a16:creationId xmlns:a16="http://schemas.microsoft.com/office/drawing/2014/main" id="{6FED685F-217C-44FC-9682-6AB0DF4D32E3}"/>
                  </a:ext>
                </a:extLst>
              </p:cNvPr>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8" name="Freeform 30">
                <a:extLst>
                  <a:ext uri="{FF2B5EF4-FFF2-40B4-BE49-F238E27FC236}">
                    <a16:creationId xmlns:a16="http://schemas.microsoft.com/office/drawing/2014/main" id="{F0A13212-E6A7-4219-A43A-41519C30B662}"/>
                  </a:ext>
                </a:extLst>
              </p:cNvPr>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9" name="Freeform 31">
                <a:extLst>
                  <a:ext uri="{FF2B5EF4-FFF2-40B4-BE49-F238E27FC236}">
                    <a16:creationId xmlns:a16="http://schemas.microsoft.com/office/drawing/2014/main" id="{61969473-2723-4C62-93AD-3A608AA6F1EC}"/>
                  </a:ext>
                </a:extLst>
              </p:cNvPr>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0" name="Freeform 32">
                <a:extLst>
                  <a:ext uri="{FF2B5EF4-FFF2-40B4-BE49-F238E27FC236}">
                    <a16:creationId xmlns:a16="http://schemas.microsoft.com/office/drawing/2014/main" id="{DC710C4F-1721-4E1C-B3F8-5EDD49EA0E7C}"/>
                  </a:ext>
                </a:extLst>
              </p:cNvPr>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1" name="Freeform 33">
                <a:extLst>
                  <a:ext uri="{FF2B5EF4-FFF2-40B4-BE49-F238E27FC236}">
                    <a16:creationId xmlns:a16="http://schemas.microsoft.com/office/drawing/2014/main" id="{076BA649-4BDD-4069-B6EC-260209EEAD98}"/>
                  </a:ext>
                </a:extLst>
              </p:cNvPr>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15373" name="组合 51">
            <a:extLst>
              <a:ext uri="{FF2B5EF4-FFF2-40B4-BE49-F238E27FC236}">
                <a16:creationId xmlns:a16="http://schemas.microsoft.com/office/drawing/2014/main" id="{F5D0B81D-1D89-4618-8CFF-7FCDEDAB6A3D}"/>
              </a:ext>
            </a:extLst>
          </p:cNvPr>
          <p:cNvGrpSpPr>
            <a:grpSpLocks noChangeAspect="1"/>
          </p:cNvGrpSpPr>
          <p:nvPr/>
        </p:nvGrpSpPr>
        <p:grpSpPr bwMode="auto">
          <a:xfrm>
            <a:off x="4746944" y="3709954"/>
            <a:ext cx="510791" cy="424954"/>
            <a:chOff x="2817516" y="1944350"/>
            <a:chExt cx="1129689" cy="1129689"/>
          </a:xfrm>
        </p:grpSpPr>
        <p:sp>
          <p:nvSpPr>
            <p:cNvPr id="53" name="椭圆 52">
              <a:extLst>
                <a:ext uri="{FF2B5EF4-FFF2-40B4-BE49-F238E27FC236}">
                  <a16:creationId xmlns:a16="http://schemas.microsoft.com/office/drawing/2014/main" id="{1D3CA0C5-50EF-4F40-B054-E9669FA5EF29}"/>
                </a:ext>
              </a:extLst>
            </p:cNvPr>
            <p:cNvSpPr/>
            <p:nvPr/>
          </p:nvSpPr>
          <p:spPr>
            <a:xfrm>
              <a:off x="2817516"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54" name="Freeform 5">
              <a:extLst>
                <a:ext uri="{FF2B5EF4-FFF2-40B4-BE49-F238E27FC236}">
                  <a16:creationId xmlns:a16="http://schemas.microsoft.com/office/drawing/2014/main" id="{15251576-9496-4303-95AC-6B0BDD23C93B}"/>
                </a:ext>
              </a:extLst>
            </p:cNvPr>
            <p:cNvSpPr>
              <a:spLocks noEditPoints="1"/>
            </p:cNvSpPr>
            <p:nvPr/>
          </p:nvSpPr>
          <p:spPr bwMode="auto">
            <a:xfrm>
              <a:off x="3195738" y="2158343"/>
              <a:ext cx="442917" cy="66189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36" name="图片 35">
            <a:extLst>
              <a:ext uri="{FF2B5EF4-FFF2-40B4-BE49-F238E27FC236}">
                <a16:creationId xmlns:a16="http://schemas.microsoft.com/office/drawing/2014/main" id="{192A3997-01B4-4DBC-AD3E-3373373DE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951" y="1083332"/>
            <a:ext cx="359100" cy="262181"/>
          </a:xfrm>
          <a:prstGeom prst="rect">
            <a:avLst/>
          </a:prstGeom>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文本框 16"/>
          <p:cNvSpPr txBox="1">
            <a:spLocks noChangeArrowheads="1"/>
          </p:cNvSpPr>
          <p:nvPr/>
        </p:nvSpPr>
        <p:spPr bwMode="auto">
          <a:xfrm>
            <a:off x="782955" y="281305"/>
            <a:ext cx="4589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two stage仿真逻辑</a:t>
            </a:r>
          </a:p>
        </p:txBody>
      </p:sp>
      <p:grpSp>
        <p:nvGrpSpPr>
          <p:cNvPr id="34829" name="组合 20"/>
          <p:cNvGrpSpPr>
            <a:grpSpLocks noChangeAspect="1"/>
          </p:cNvGrpSpPr>
          <p:nvPr/>
        </p:nvGrpSpPr>
        <p:grpSpPr bwMode="auto">
          <a:xfrm>
            <a:off x="314325" y="277813"/>
            <a:ext cx="468313" cy="468312"/>
            <a:chOff x="1928879" y="1944350"/>
            <a:chExt cx="1129689" cy="1129689"/>
          </a:xfrm>
        </p:grpSpPr>
        <p:sp>
          <p:nvSpPr>
            <p:cNvPr id="22" name="椭圆 2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3"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34830"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08305" y="1287145"/>
            <a:ext cx="3921125" cy="2676525"/>
          </a:xfrm>
          <a:prstGeom prst="rect">
            <a:avLst/>
          </a:prstGeom>
          <a:noFill/>
        </p:spPr>
        <p:txBody>
          <a:bodyPr wrap="square" rtlCol="0">
            <a:spAutoFit/>
          </a:bodyPr>
          <a:lstStyle/>
          <a:p>
            <a:pPr marL="342900" marR="0" lvl="0" indent="-342900" algn="just" defTabSz="914400" rtl="0" fontAlgn="auto" latinLnBrk="0">
              <a:lnSpc>
                <a:spcPct val="170000"/>
              </a:lnSpc>
              <a:spcBef>
                <a:spcPts val="0"/>
              </a:spcBef>
              <a:spcAft>
                <a:spcPts val="600"/>
              </a:spcAft>
              <a:buClrTx/>
              <a:buSzTx/>
              <a:buFont typeface="Arial" panose="020B0604020202020204" pitchFamily="34" charset="0"/>
              <a:buChar char="•"/>
              <a:defRPr/>
            </a:pPr>
            <a:r>
              <a:rPr lang="zh-CN" altLang="en-US" sz="1600" b="1" noProof="0" dirty="0">
                <a:ln>
                  <a:noFill/>
                </a:ln>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onsolas" panose="020B0609020204030204" charset="0"/>
                <a:sym typeface="+mn-ea"/>
              </a:rPr>
              <a:t>stage-1</a:t>
            </a:r>
            <a:r>
              <a:rPr lang="zh-CN" altLang="en-US"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阶段的寻址逻辑与</a:t>
            </a:r>
            <a:r>
              <a:rPr lang="en-US"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16KB</a:t>
            </a:r>
            <a:r>
              <a:rPr lang="zh-CN" altLang="en-US"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页粒度的仿真器的实现相同</a:t>
            </a:r>
          </a:p>
          <a:p>
            <a:pPr marL="342900" marR="0" lvl="0" indent="-342900" algn="just" defTabSz="914400" rtl="0" fontAlgn="auto" latinLnBrk="0">
              <a:lnSpc>
                <a:spcPct val="170000"/>
              </a:lnSpc>
              <a:spcBef>
                <a:spcPts val="0"/>
              </a:spcBef>
              <a:spcAft>
                <a:spcPts val="600"/>
              </a:spcAft>
              <a:buClrTx/>
              <a:buSzTx/>
              <a:buFont typeface="Arial" panose="020B0604020202020204" pitchFamily="34" charset="0"/>
              <a:buChar char="•"/>
              <a:defRPr/>
            </a:pPr>
            <a:r>
              <a:rPr lang="zh-CN" altLang="en-US" sz="1600" b="1" noProof="0" dirty="0">
                <a:ln>
                  <a:noFill/>
                </a:ln>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onsolas" panose="020B0609020204030204" charset="0"/>
                <a:sym typeface="+mn-ea"/>
              </a:rPr>
              <a:t>stage-2</a:t>
            </a:r>
            <a:r>
              <a:rPr lang="zh-CN" altLang="en-US" sz="1600" noProof="0" dirty="0">
                <a:ln>
                  <a:noFill/>
                </a:ln>
                <a:effectLst/>
                <a:uLnTx/>
                <a:uFillTx/>
                <a:latin typeface="微软雅黑" panose="020B0503020204020204" pitchFamily="34" charset="-122"/>
                <a:ea typeface="微软雅黑" panose="020B0503020204020204" pitchFamily="34" charset="-122"/>
                <a:cs typeface="Consolas" panose="020B0609020204030204" charset="0"/>
                <a:sym typeface="+mn-ea"/>
              </a:rPr>
              <a:t>阶段，将GPA拆分为block num、block offset、page offset并使用我们设计的哈希页表寻址逻辑进行寻址</a:t>
            </a:r>
          </a:p>
        </p:txBody>
      </p:sp>
      <p:pic>
        <p:nvPicPr>
          <p:cNvPr id="6" name="图片 5" descr="流程图 (16)"/>
          <p:cNvPicPr>
            <a:picLocks noChangeAspect="1"/>
          </p:cNvPicPr>
          <p:nvPr/>
        </p:nvPicPr>
        <p:blipFill>
          <a:blip r:embed="rId4"/>
          <a:stretch>
            <a:fillRect/>
          </a:stretch>
        </p:blipFill>
        <p:spPr>
          <a:xfrm>
            <a:off x="4546759" y="959168"/>
            <a:ext cx="4377690" cy="3225165"/>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文本框 16"/>
          <p:cNvSpPr txBox="1">
            <a:spLocks noChangeArrowheads="1"/>
          </p:cNvSpPr>
          <p:nvPr/>
        </p:nvSpPr>
        <p:spPr bwMode="auto">
          <a:xfrm>
            <a:off x="782955" y="281305"/>
            <a:ext cx="4589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基于哈希页表的仿真器的实现</a:t>
            </a:r>
          </a:p>
        </p:txBody>
      </p:sp>
      <p:grpSp>
        <p:nvGrpSpPr>
          <p:cNvPr id="34829" name="组合 20"/>
          <p:cNvGrpSpPr>
            <a:grpSpLocks noChangeAspect="1"/>
          </p:cNvGrpSpPr>
          <p:nvPr/>
        </p:nvGrpSpPr>
        <p:grpSpPr bwMode="auto">
          <a:xfrm>
            <a:off x="314325" y="277813"/>
            <a:ext cx="468313" cy="468312"/>
            <a:chOff x="1928879" y="1944350"/>
            <a:chExt cx="1129689" cy="1129689"/>
          </a:xfrm>
        </p:grpSpPr>
        <p:sp>
          <p:nvSpPr>
            <p:cNvPr id="22" name="椭圆 2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3"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34830" name="图片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810578" y="1260634"/>
            <a:ext cx="3291840" cy="553085"/>
          </a:xfrm>
          <a:prstGeom prst="rect">
            <a:avLst/>
          </a:prstGeom>
          <a:noFill/>
        </p:spPr>
        <p:txBody>
          <a:bodyPr wrap="square" rtlCol="0">
            <a:spAutoFit/>
          </a:bodyPr>
          <a:lstStyle/>
          <a:p>
            <a:pPr indent="0" fontAlgn="auto">
              <a:lnSpc>
                <a:spcPct val="150000"/>
              </a:lnSpc>
              <a:spcAft>
                <a:spcPts val="600"/>
              </a:spcAft>
            </a:pPr>
            <a:r>
              <a:rPr lang="en-US" altLang="zh-CN" sz="2000" b="1" dirty="0">
                <a:latin typeface="Consolas" panose="020B0609020204030204" charset="0"/>
                <a:ea typeface="碳纤维正中黑简体" panose="02010601030101010101" pitchFamily="2" charset="-122"/>
                <a:sym typeface="+mn-ea"/>
              </a:rPr>
              <a:t>4KB</a:t>
            </a:r>
            <a:r>
              <a:rPr lang="zh-CN" altLang="en-US" sz="2000" b="1" dirty="0">
                <a:latin typeface="Consolas" panose="020B0609020204030204" charset="0"/>
                <a:ea typeface="碳纤维正中黑简体" panose="02010601030101010101" pitchFamily="2" charset="-122"/>
                <a:sym typeface="+mn-ea"/>
              </a:rPr>
              <a:t>哈希页表的</a:t>
            </a:r>
            <a:r>
              <a:rPr lang="en-US" altLang="zh-CN" sz="2000" b="1" dirty="0">
                <a:latin typeface="Consolas" panose="020B0609020204030204" charset="0"/>
                <a:ea typeface="碳纤维正中黑简体" panose="02010601030101010101" pitchFamily="2" charset="-122"/>
                <a:sym typeface="+mn-ea"/>
              </a:rPr>
              <a:t>Guest OS</a:t>
            </a:r>
            <a:endParaRPr kumimoji="0" lang="en-US" altLang="zh-CN" sz="2000" b="1" i="0" baseline="0" dirty="0">
              <a:solidFill>
                <a:schemeClr val="tx1"/>
              </a:solidFill>
              <a:uFillTx/>
              <a:latin typeface="Consolas" panose="020B0609020204030204" charset="0"/>
              <a:ea typeface="碳纤维正中黑简体" panose="02010601030101010101" pitchFamily="2" charset="-122"/>
              <a:sym typeface="+mn-ea"/>
            </a:endParaRPr>
          </a:p>
        </p:txBody>
      </p:sp>
      <p:sp>
        <p:nvSpPr>
          <p:cNvPr id="3" name="文本框 2"/>
          <p:cNvSpPr txBox="1"/>
          <p:nvPr/>
        </p:nvSpPr>
        <p:spPr>
          <a:xfrm>
            <a:off x="5159693" y="1306513"/>
            <a:ext cx="3291840" cy="553085"/>
          </a:xfrm>
          <a:prstGeom prst="rect">
            <a:avLst/>
          </a:prstGeom>
          <a:noFill/>
        </p:spPr>
        <p:txBody>
          <a:bodyPr wrap="square" rtlCol="0">
            <a:spAutoFit/>
          </a:bodyPr>
          <a:lstStyle/>
          <a:p>
            <a:pPr indent="0" fontAlgn="auto">
              <a:lnSpc>
                <a:spcPct val="150000"/>
              </a:lnSpc>
              <a:spcAft>
                <a:spcPts val="600"/>
              </a:spcAft>
            </a:pPr>
            <a:r>
              <a:rPr lang="en-US" altLang="zh-CN" sz="2000" b="1">
                <a:latin typeface="Consolas" panose="020B0609020204030204" charset="0"/>
                <a:ea typeface="碳纤维正中黑简体" panose="02010601030101010101" pitchFamily="2" charset="-122"/>
                <a:sym typeface="+mn-ea"/>
              </a:rPr>
              <a:t>16KB</a:t>
            </a:r>
            <a:r>
              <a:rPr lang="zh-CN" altLang="en-US" sz="2000" b="1">
                <a:latin typeface="Consolas" panose="020B0609020204030204" charset="0"/>
                <a:ea typeface="碳纤维正中黑简体" panose="02010601030101010101" pitchFamily="2" charset="-122"/>
                <a:sym typeface="+mn-ea"/>
              </a:rPr>
              <a:t>哈希页表的</a:t>
            </a:r>
            <a:r>
              <a:rPr lang="en-US" altLang="zh-CN" sz="2000" b="1">
                <a:latin typeface="Consolas" panose="020B0609020204030204" charset="0"/>
                <a:ea typeface="碳纤维正中黑简体" panose="02010601030101010101" pitchFamily="2" charset="-122"/>
                <a:sym typeface="+mn-ea"/>
              </a:rPr>
              <a:t>Guest OS</a:t>
            </a:r>
            <a:endParaRPr kumimoji="0" lang="en-US" altLang="zh-CN" sz="2000" b="1" i="0" baseline="0">
              <a:solidFill>
                <a:schemeClr val="tx1"/>
              </a:solidFill>
              <a:uFillTx/>
              <a:latin typeface="Consolas" panose="020B0609020204030204" charset="0"/>
              <a:ea typeface="碳纤维正中黑简体" panose="02010601030101010101" pitchFamily="2" charset="-122"/>
              <a:sym typeface="+mn-ea"/>
            </a:endParaRPr>
          </a:p>
        </p:txBody>
      </p:sp>
      <p:pic>
        <p:nvPicPr>
          <p:cNvPr id="2" name="os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08305" y="2073275"/>
            <a:ext cx="4096512" cy="2304288"/>
          </a:xfrm>
          <a:prstGeom prst="rect">
            <a:avLst/>
          </a:prstGeom>
        </p:spPr>
      </p:pic>
      <p:pic>
        <p:nvPicPr>
          <p:cNvPr id="4" name="os6">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757420" y="2073275"/>
            <a:ext cx="4096512" cy="2304288"/>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86" fill="hold"/>
                                        <p:tgtEl>
                                          <p:spTgt spid="4"/>
                                        </p:tgtEl>
                                      </p:cBhvr>
                                    </p:cmd>
                                  </p:childTnLst>
                                </p:cTn>
                              </p:par>
                              <p:par>
                                <p:cTn id="7" presetID="1" presetClass="mediacall" presetSubtype="0" fill="hold" nodeType="withEffect">
                                  <p:stCondLst>
                                    <p:cond delay="0"/>
                                  </p:stCondLst>
                                  <p:childTnLst>
                                    <p:cmd type="call" cmd="playFrom(0.0)">
                                      <p:cBhvr>
                                        <p:cTn id="8" dur="13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p:cTn id="15" repeatCount="indefinite"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81446" y="2007394"/>
            <a:ext cx="3781107" cy="1128712"/>
            <a:chOff x="1928813" y="1944688"/>
            <a:chExt cx="3781107" cy="1128712"/>
          </a:xfrm>
        </p:grpSpPr>
        <p:sp>
          <p:nvSpPr>
            <p:cNvPr id="3" name="文本框 2"/>
            <p:cNvSpPr txBox="1"/>
            <p:nvPr/>
          </p:nvSpPr>
          <p:spPr>
            <a:xfrm>
              <a:off x="2867025" y="2251075"/>
              <a:ext cx="2842895" cy="708025"/>
            </a:xfrm>
            <a:prstGeom prst="rect">
              <a:avLst/>
            </a:prstGeom>
            <a:noFill/>
          </p:spPr>
          <p:txBody>
            <a:bodyPr wrap="square">
              <a:spAutoFit/>
            </a:bodyPr>
            <a:lstStyle/>
            <a:p>
              <a:pPr algn="ctr" eaLnBrk="1" fontAlgn="auto" hangingPunct="1">
                <a:spcBef>
                  <a:spcPts val="0"/>
                </a:spcBef>
                <a:spcAft>
                  <a:spcPts val="0"/>
                </a:spcAft>
                <a:defRPr/>
              </a:pPr>
              <a:r>
                <a:rPr lang="zh-CN" altLang="en-US" sz="4000" b="1" dirty="0">
                  <a:solidFill>
                    <a:schemeClr val="tx1">
                      <a:lumMod val="85000"/>
                      <a:lumOff val="15000"/>
                    </a:schemeClr>
                  </a:solidFill>
                  <a:latin typeface="+mn-lt"/>
                  <a:ea typeface="+mn-ea"/>
                </a:rPr>
                <a:t>测试分析</a:t>
              </a:r>
            </a:p>
          </p:txBody>
        </p:sp>
        <p:sp>
          <p:nvSpPr>
            <p:cNvPr id="40963" name="文本框 4"/>
            <p:cNvSpPr txBox="1">
              <a:spLocks noChangeArrowheads="1"/>
            </p:cNvSpPr>
            <p:nvPr/>
          </p:nvSpPr>
          <p:spPr bwMode="auto">
            <a:xfrm>
              <a:off x="3228975" y="2019300"/>
              <a:ext cx="1331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a:t>PART FOUR</a:t>
              </a:r>
              <a:endParaRPr lang="zh-CN" altLang="en-US" sz="1400"/>
            </a:p>
          </p:txBody>
        </p:sp>
        <p:grpSp>
          <p:nvGrpSpPr>
            <p:cNvPr id="40964" name="组合 3"/>
            <p:cNvGrpSpPr/>
            <p:nvPr/>
          </p:nvGrpSpPr>
          <p:grpSpPr bwMode="auto">
            <a:xfrm>
              <a:off x="1928813" y="1944688"/>
              <a:ext cx="1130300" cy="1128712"/>
              <a:chOff x="1928879" y="1944350"/>
              <a:chExt cx="1129689" cy="1129689"/>
            </a:xfrm>
          </p:grpSpPr>
          <p:sp>
            <p:nvSpPr>
              <p:cNvPr id="2" name="椭圆 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6"/>
              <p:cNvGrpSpPr/>
              <p:nvPr/>
            </p:nvGrpSpPr>
            <p:grpSpPr>
              <a:xfrm>
                <a:off x="2119073" y="2251134"/>
                <a:ext cx="749300" cy="509588"/>
                <a:chOff x="3897313" y="2016126"/>
                <a:chExt cx="749300" cy="509588"/>
              </a:xfrm>
              <a:solidFill>
                <a:schemeClr val="bg1"/>
              </a:solidFill>
            </p:grpSpPr>
            <p:sp>
              <p:nvSpPr>
                <p:cNvPr id="8"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8"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9"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6" name="文本框 24"/>
          <p:cNvSpPr txBox="1">
            <a:spLocks noChangeArrowheads="1"/>
          </p:cNvSpPr>
          <p:nvPr/>
        </p:nvSpPr>
        <p:spPr bwMode="auto">
          <a:xfrm>
            <a:off x="1504950" y="2540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p>
        </p:txBody>
      </p:sp>
      <p:sp>
        <p:nvSpPr>
          <p:cNvPr id="43017" name="文本框 25"/>
          <p:cNvSpPr txBox="1">
            <a:spLocks noChangeArrowheads="1"/>
          </p:cNvSpPr>
          <p:nvPr/>
        </p:nvSpPr>
        <p:spPr bwMode="auto">
          <a:xfrm>
            <a:off x="782638" y="28098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测试集介绍</a:t>
            </a:r>
          </a:p>
        </p:txBody>
      </p:sp>
      <p:grpSp>
        <p:nvGrpSpPr>
          <p:cNvPr id="43018" name="组合 29"/>
          <p:cNvGrpSpPr>
            <a:grpSpLocks noChangeAspect="1"/>
          </p:cNvGrpSpPr>
          <p:nvPr/>
        </p:nvGrpSpPr>
        <p:grpSpPr bwMode="auto">
          <a:xfrm>
            <a:off x="314325" y="27463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2" name="组合 1"/>
          <p:cNvGrpSpPr/>
          <p:nvPr/>
        </p:nvGrpSpPr>
        <p:grpSpPr>
          <a:xfrm>
            <a:off x="783114" y="1086326"/>
            <a:ext cx="7962900" cy="3425666"/>
            <a:chOff x="1655" y="2025"/>
            <a:chExt cx="16720" cy="7193"/>
          </a:xfrm>
        </p:grpSpPr>
        <p:cxnSp>
          <p:nvCxnSpPr>
            <p:cNvPr id="3" name="直接箭头连接符 2"/>
            <p:cNvCxnSpPr/>
            <p:nvPr/>
          </p:nvCxnSpPr>
          <p:spPr>
            <a:xfrm>
              <a:off x="5542" y="3063"/>
              <a:ext cx="1488" cy="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cxnSp>
        <p:cxnSp>
          <p:nvCxnSpPr>
            <p:cNvPr id="66" name="直接箭头连接符 65"/>
            <p:cNvCxnSpPr/>
            <p:nvPr/>
          </p:nvCxnSpPr>
          <p:spPr>
            <a:xfrm>
              <a:off x="5542" y="5493"/>
              <a:ext cx="1488" cy="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cxnSp>
        <p:cxnSp>
          <p:nvCxnSpPr>
            <p:cNvPr id="4" name="直接箭头连接符 3"/>
            <p:cNvCxnSpPr/>
            <p:nvPr/>
          </p:nvCxnSpPr>
          <p:spPr>
            <a:xfrm>
              <a:off x="5542" y="7913"/>
              <a:ext cx="1488" cy="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cxnSp>
        <p:sp>
          <p:nvSpPr>
            <p:cNvPr id="68" name="文本框 67"/>
            <p:cNvSpPr txBox="1"/>
            <p:nvPr/>
          </p:nvSpPr>
          <p:spPr>
            <a:xfrm>
              <a:off x="7397" y="2133"/>
              <a:ext cx="10540" cy="200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1" i="0" baseline="0" noProof="0" dirty="0">
                  <a:ln>
                    <a:noFill/>
                  </a:ln>
                  <a:solidFill>
                    <a:schemeClr val="tx1"/>
                  </a:solidFill>
                  <a:effectLst/>
                  <a:uLnTx/>
                  <a:uFillTx/>
                  <a:latin typeface="Consolas" panose="020B0609020204030204" charset="0"/>
                  <a:cs typeface="Consolas" panose="020B0609020204030204" charset="0"/>
                </a:rPr>
                <a:t>Copy</a:t>
              </a:r>
              <a:r>
                <a:rPr lang="en-US" altLang="zh-CN" sz="1400" b="1" noProof="0" dirty="0">
                  <a:ln>
                    <a:noFill/>
                  </a:ln>
                  <a:solidFill>
                    <a:schemeClr val="tx1"/>
                  </a:solidFill>
                  <a:effectLst/>
                  <a:uLnTx/>
                  <a:uFillTx/>
                  <a:latin typeface="Consolas" panose="020B0609020204030204" charset="0"/>
                  <a:cs typeface="Consolas" panose="020B0609020204030204" charset="0"/>
                  <a:sym typeface="+mn-ea"/>
                </a:rPr>
                <a:t>   </a:t>
              </a:r>
              <a:r>
                <a:rPr kumimoji="0" lang="en-US" altLang="zh-CN" sz="1400" b="0" i="0" baseline="0" noProof="0" dirty="0">
                  <a:ln>
                    <a:noFill/>
                  </a:ln>
                  <a:solidFill>
                    <a:schemeClr val="tx1"/>
                  </a:solidFill>
                  <a:effectLst/>
                  <a:uLnTx/>
                  <a:uFillTx/>
                  <a:latin typeface="Consolas" panose="020B0609020204030204" charset="0"/>
                  <a:cs typeface="Consolas" panose="020B0609020204030204" charset="0"/>
                </a:rPr>
                <a:t>:</a:t>
              </a:r>
              <a:r>
                <a:rPr kumimoji="0" lang="zh-CN" altLang="en-US" sz="1400" b="0" i="0" baseline="0" noProof="0" dirty="0">
                  <a:ln>
                    <a:noFill/>
                  </a:ln>
                  <a:solidFill>
                    <a:schemeClr val="tx1"/>
                  </a:solidFill>
                  <a:effectLst/>
                  <a:uLnTx/>
                  <a:uFillTx/>
                  <a:latin typeface="Consolas" panose="020B0609020204030204" charset="0"/>
                  <a:cs typeface="Consolas" panose="020B0609020204030204" charset="0"/>
                </a:rPr>
                <a:t>复制操作</a:t>
              </a:r>
              <a:endParaRPr kumimoji="0" lang="en-US" altLang="zh-CN" sz="1400" b="0" i="0" baseline="0" noProof="0" dirty="0">
                <a:ln>
                  <a:noFill/>
                </a:ln>
                <a:solidFill>
                  <a:schemeClr val="tx1"/>
                </a:solidFill>
                <a:effectLst/>
                <a:uLnTx/>
                <a:uFillTx/>
                <a:latin typeface="Consolas" panose="020B0609020204030204" charset="0"/>
                <a:cs typeface="Consolas" panose="020B060902020403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1" i="0" baseline="0" noProof="0" dirty="0">
                  <a:ln>
                    <a:noFill/>
                  </a:ln>
                  <a:solidFill>
                    <a:schemeClr val="tx1"/>
                  </a:solidFill>
                  <a:effectLst/>
                  <a:uLnTx/>
                  <a:uFillTx/>
                  <a:latin typeface="Consolas" panose="020B0609020204030204" charset="0"/>
                  <a:cs typeface="Consolas" panose="020B0609020204030204" charset="0"/>
                </a:rPr>
                <a:t>Scale  </a:t>
              </a:r>
              <a:r>
                <a:rPr lang="en-US" altLang="zh-CN" sz="1400" noProof="0" dirty="0">
                  <a:ln>
                    <a:noFill/>
                  </a:ln>
                  <a:solidFill>
                    <a:schemeClr val="tx1"/>
                  </a:solidFill>
                  <a:effectLst/>
                  <a:uLnTx/>
                  <a:uFillTx/>
                  <a:latin typeface="Consolas" panose="020B0609020204030204" charset="0"/>
                  <a:cs typeface="Consolas" panose="020B0609020204030204" charset="0"/>
                  <a:sym typeface="+mn-ea"/>
                </a:rPr>
                <a:t>:</a:t>
              </a:r>
              <a:r>
                <a:rPr lang="zh-CN" altLang="en-US" sz="1400" noProof="0" dirty="0">
                  <a:ln>
                    <a:noFill/>
                  </a:ln>
                  <a:solidFill>
                    <a:schemeClr val="tx1"/>
                  </a:solidFill>
                  <a:effectLst/>
                  <a:uLnTx/>
                  <a:uFillTx/>
                  <a:latin typeface="Consolas" panose="020B0609020204030204" charset="0"/>
                  <a:cs typeface="Consolas" panose="020B0609020204030204" charset="0"/>
                  <a:sym typeface="+mn-ea"/>
                </a:rPr>
                <a:t>乘法操作</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1" i="0" baseline="0" noProof="0" dirty="0">
                  <a:ln>
                    <a:noFill/>
                  </a:ln>
                  <a:solidFill>
                    <a:schemeClr val="tx1"/>
                  </a:solidFill>
                  <a:effectLst/>
                  <a:uLnTx/>
                  <a:uFillTx/>
                  <a:latin typeface="Consolas" panose="020B0609020204030204" charset="0"/>
                  <a:cs typeface="Consolas" panose="020B0609020204030204" charset="0"/>
                </a:rPr>
                <a:t>Add</a:t>
              </a:r>
              <a:r>
                <a:rPr kumimoji="0" lang="en-US" altLang="zh-CN" sz="1400" b="0" i="0" baseline="0" noProof="0" dirty="0">
                  <a:ln>
                    <a:noFill/>
                  </a:ln>
                  <a:solidFill>
                    <a:schemeClr val="tx1"/>
                  </a:solidFill>
                  <a:effectLst/>
                  <a:uLnTx/>
                  <a:uFillTx/>
                  <a:latin typeface="Consolas" panose="020B0609020204030204" charset="0"/>
                  <a:cs typeface="Consolas" panose="020B0609020204030204" charset="0"/>
                </a:rPr>
                <a:t>    </a:t>
              </a:r>
              <a:r>
                <a:rPr lang="en-US" altLang="zh-CN" sz="1400" noProof="0" dirty="0">
                  <a:ln>
                    <a:noFill/>
                  </a:ln>
                  <a:solidFill>
                    <a:schemeClr val="tx1"/>
                  </a:solidFill>
                  <a:effectLst/>
                  <a:uLnTx/>
                  <a:uFillTx/>
                  <a:latin typeface="Consolas" panose="020B0609020204030204" charset="0"/>
                  <a:cs typeface="Consolas" panose="020B0609020204030204" charset="0"/>
                  <a:sym typeface="+mn-ea"/>
                </a:rPr>
                <a:t>:</a:t>
              </a:r>
              <a:r>
                <a:rPr lang="zh-CN" altLang="en-US" sz="1400" noProof="0" dirty="0">
                  <a:ln>
                    <a:noFill/>
                  </a:ln>
                  <a:solidFill>
                    <a:schemeClr val="tx1"/>
                  </a:solidFill>
                  <a:effectLst/>
                  <a:uLnTx/>
                  <a:uFillTx/>
                  <a:latin typeface="Consolas" panose="020B0609020204030204" charset="0"/>
                  <a:cs typeface="Consolas" panose="020B0609020204030204" charset="0"/>
                  <a:sym typeface="+mn-ea"/>
                </a:rPr>
                <a:t>加法操作</a:t>
              </a:r>
              <a:endParaRPr kumimoji="0" lang="en-US" altLang="zh-CN" sz="1400" b="0" i="0" baseline="0" noProof="0" dirty="0">
                <a:ln>
                  <a:noFill/>
                </a:ln>
                <a:solidFill>
                  <a:schemeClr val="tx1"/>
                </a:solidFill>
                <a:effectLst/>
                <a:uLnTx/>
                <a:uFillTx/>
                <a:latin typeface="Consolas" panose="020B0609020204030204" charset="0"/>
                <a:cs typeface="Consolas" panose="020B060902020403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1" i="0" baseline="0" noProof="0" dirty="0">
                  <a:ln>
                    <a:noFill/>
                  </a:ln>
                  <a:solidFill>
                    <a:schemeClr val="tx1"/>
                  </a:solidFill>
                  <a:effectLst/>
                  <a:uLnTx/>
                  <a:uFillTx/>
                  <a:latin typeface="Consolas" panose="020B0609020204030204" charset="0"/>
                  <a:cs typeface="Consolas" panose="020B0609020204030204" charset="0"/>
                </a:rPr>
                <a:t>Triad  </a:t>
              </a:r>
              <a:r>
                <a:rPr lang="en-US" altLang="zh-CN" sz="1400" noProof="0" dirty="0">
                  <a:ln>
                    <a:noFill/>
                  </a:ln>
                  <a:solidFill>
                    <a:schemeClr val="tx1"/>
                  </a:solidFill>
                  <a:effectLst/>
                  <a:uLnTx/>
                  <a:uFillTx/>
                  <a:latin typeface="Consolas" panose="020B0609020204030204" charset="0"/>
                  <a:cs typeface="Consolas" panose="020B0609020204030204" charset="0"/>
                  <a:sym typeface="+mn-ea"/>
                </a:rPr>
                <a:t>:</a:t>
              </a:r>
              <a:r>
                <a:rPr lang="zh-CN" altLang="en-US" sz="1400" noProof="0" dirty="0">
                  <a:ln>
                    <a:noFill/>
                  </a:ln>
                  <a:solidFill>
                    <a:schemeClr val="tx1"/>
                  </a:solidFill>
                  <a:effectLst/>
                  <a:uLnTx/>
                  <a:uFillTx/>
                  <a:latin typeface="Consolas" panose="020B0609020204030204" charset="0"/>
                  <a:cs typeface="Consolas" panose="020B0609020204030204" charset="0"/>
                  <a:sym typeface="+mn-ea"/>
                </a:rPr>
                <a:t>综合操作</a:t>
              </a:r>
              <a:endParaRPr kumimoji="0" lang="zh-CN" altLang="en-US" sz="1400" b="0" i="0" baseline="0" noProof="0" dirty="0">
                <a:ln>
                  <a:noFill/>
                </a:ln>
                <a:solidFill>
                  <a:schemeClr val="tx1"/>
                </a:solidFill>
                <a:effectLst/>
                <a:uLnTx/>
                <a:uFillTx/>
                <a:latin typeface="Consolas" panose="020B0609020204030204" charset="0"/>
                <a:cs typeface="Consolas" panose="020B0609020204030204" charset="0"/>
                <a:sym typeface="+mn-ea"/>
              </a:endParaRPr>
            </a:p>
          </p:txBody>
        </p:sp>
        <p:sp>
          <p:nvSpPr>
            <p:cNvPr id="69" name="文本框 68"/>
            <p:cNvSpPr txBox="1"/>
            <p:nvPr/>
          </p:nvSpPr>
          <p:spPr>
            <a:xfrm>
              <a:off x="7398" y="4469"/>
              <a:ext cx="10977" cy="200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1" i="0" baseline="0" noProof="0" dirty="0">
                  <a:ln>
                    <a:noFill/>
                  </a:ln>
                  <a:solidFill>
                    <a:schemeClr val="tx1"/>
                  </a:solidFill>
                  <a:effectLst/>
                  <a:uLnTx/>
                  <a:uFillTx/>
                  <a:latin typeface="Consolas" panose="020B0609020204030204" charset="0"/>
                  <a:cs typeface="Consolas" panose="020B0609020204030204" charset="0"/>
                </a:rPr>
                <a:t>Dumb   </a:t>
              </a:r>
              <a:r>
                <a:rPr kumimoji="0" lang="en-US" altLang="zh-CN" sz="1400" b="0" i="0" baseline="0" noProof="0" dirty="0">
                  <a:ln>
                    <a:noFill/>
                  </a:ln>
                  <a:solidFill>
                    <a:schemeClr val="tx1"/>
                  </a:solidFill>
                  <a:effectLst/>
                  <a:uLnTx/>
                  <a:uFillTx/>
                  <a:latin typeface="Consolas" panose="020B0609020204030204" charset="0"/>
                  <a:cs typeface="Consolas" panose="020B0609020204030204" charset="0"/>
                </a:rPr>
                <a:t>:</a:t>
              </a: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为最简单的操作，即逐字节复制数据</a:t>
              </a:r>
              <a:endParaRPr kumimoji="0" lang="en-US" altLang="zh-CN" sz="1400" b="0" i="0" baseline="0" noProof="0" dirty="0">
                <a:ln>
                  <a:noFill/>
                </a:ln>
                <a:solidFill>
                  <a:schemeClr val="tx1"/>
                </a:solidFill>
                <a:effectLst/>
                <a:uLnTx/>
                <a:uFillTx/>
                <a:latin typeface="Consolas" panose="020B0609020204030204" charset="0"/>
                <a:cs typeface="Consolas" panose="020B060902020403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1" i="0" baseline="0" noProof="0" dirty="0" err="1">
                  <a:ln>
                    <a:noFill/>
                  </a:ln>
                  <a:solidFill>
                    <a:schemeClr val="tx1"/>
                  </a:solidFill>
                  <a:effectLst/>
                  <a:uLnTx/>
                  <a:uFillTx/>
                  <a:latin typeface="Consolas" panose="020B0609020204030204" charset="0"/>
                  <a:cs typeface="Consolas" panose="020B0609020204030204" charset="0"/>
                </a:rPr>
                <a:t>Memcpy</a:t>
              </a:r>
              <a:r>
                <a:rPr kumimoji="0" lang="en-US" altLang="zh-CN" sz="1400" b="1" i="0" baseline="0" noProof="0" dirty="0">
                  <a:ln>
                    <a:noFill/>
                  </a:ln>
                  <a:solidFill>
                    <a:schemeClr val="tx1"/>
                  </a:solidFill>
                  <a:effectLst/>
                  <a:uLnTx/>
                  <a:uFillTx/>
                  <a:latin typeface="Consolas" panose="020B0609020204030204" charset="0"/>
                  <a:cs typeface="Consolas" panose="020B0609020204030204" charset="0"/>
                </a:rPr>
                <a:t> </a:t>
              </a:r>
              <a:r>
                <a:rPr kumimoji="0" lang="en-US" altLang="zh-CN" sz="1400" b="0" i="0" baseline="0" noProof="0" dirty="0">
                  <a:ln>
                    <a:noFill/>
                  </a:ln>
                  <a:solidFill>
                    <a:schemeClr val="tx1"/>
                  </a:solidFill>
                  <a:effectLst/>
                  <a:uLnTx/>
                  <a:uFillTx/>
                  <a:latin typeface="Consolas" panose="020B0609020204030204" charset="0"/>
                  <a:cs typeface="Consolas" panose="020B0609020204030204" charset="0"/>
                </a:rPr>
                <a:t>:</a:t>
              </a: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调用C使用的内存拷贝函数，从源内存地址的起始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           位置开始，拷贝</a:t>
              </a:r>
              <a:r>
                <a:rPr kumimoji="0" lang="zh-CN" altLang="en-US" sz="1400" b="0" i="0" baseline="0" noProof="0" dirty="0" err="1">
                  <a:ln>
                    <a:noFill/>
                  </a:ln>
                  <a:solidFill>
                    <a:schemeClr val="tx1"/>
                  </a:solidFill>
                  <a:effectLst/>
                  <a:uLnTx/>
                  <a:uFillTx/>
                  <a:latin typeface="Consolas" panose="020B0609020204030204" charset="0"/>
                  <a:cs typeface="Consolas" panose="020B0609020204030204" charset="0"/>
                </a:rPr>
                <a:t>所</a:t>
              </a: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需大小到目标内存地址中</a:t>
              </a:r>
              <a:endParaRPr kumimoji="0" lang="en-US" altLang="zh-CN" sz="1400" b="0" i="0" baseline="0" noProof="0" dirty="0">
                <a:ln>
                  <a:noFill/>
                </a:ln>
                <a:solidFill>
                  <a:schemeClr val="tx1"/>
                </a:solidFill>
                <a:effectLst/>
                <a:uLnTx/>
                <a:uFillTx/>
                <a:latin typeface="Consolas" panose="020B0609020204030204" charset="0"/>
                <a:cs typeface="Consolas" panose="020B060902020403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1" i="0" baseline="0" noProof="0" dirty="0" err="1">
                  <a:ln>
                    <a:noFill/>
                  </a:ln>
                  <a:solidFill>
                    <a:schemeClr val="tx1"/>
                  </a:solidFill>
                  <a:effectLst/>
                  <a:uLnTx/>
                  <a:uFillTx/>
                  <a:latin typeface="Consolas" panose="020B0609020204030204" charset="0"/>
                  <a:cs typeface="Consolas" panose="020B0609020204030204" charset="0"/>
                </a:rPr>
                <a:t>Mcblock</a:t>
              </a: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:采用固定大小的块进行若干次拷贝</a:t>
              </a:r>
            </a:p>
          </p:txBody>
        </p:sp>
        <p:sp>
          <p:nvSpPr>
            <p:cNvPr id="6" name="文本框 5"/>
            <p:cNvSpPr txBox="1"/>
            <p:nvPr/>
          </p:nvSpPr>
          <p:spPr>
            <a:xfrm>
              <a:off x="7398" y="6765"/>
              <a:ext cx="10677" cy="245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1" i="0" baseline="0" noProof="0" dirty="0" err="1">
                  <a:ln>
                    <a:noFill/>
                  </a:ln>
                  <a:solidFill>
                    <a:schemeClr val="tx1"/>
                  </a:solidFill>
                  <a:effectLst/>
                  <a:uLnTx/>
                  <a:uFillTx/>
                  <a:latin typeface="Consolas" panose="020B0609020204030204" charset="0"/>
                  <a:cs typeface="Consolas" panose="020B0609020204030204" charset="0"/>
                </a:rPr>
                <a:t>带宽测评工具</a:t>
              </a:r>
              <a:endParaRPr kumimoji="0" lang="en-US" altLang="zh-CN" sz="1400" b="0" i="0" baseline="0" noProof="0" dirty="0">
                <a:ln>
                  <a:noFill/>
                </a:ln>
                <a:solidFill>
                  <a:schemeClr val="tx1"/>
                </a:solidFill>
                <a:effectLst/>
                <a:uLnTx/>
                <a:uFillTx/>
                <a:latin typeface="Consolas" panose="020B0609020204030204" charset="0"/>
                <a:cs typeface="Consolas" panose="020B060902020403020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读取缓存文件</a:t>
              </a:r>
              <a:r>
                <a:rPr kumimoji="0" lang="zh-CN" altLang="en-US" sz="1400" b="0" i="0" baseline="0" noProof="0" dirty="0">
                  <a:ln>
                    <a:noFill/>
                  </a:ln>
                  <a:solidFill>
                    <a:schemeClr val="tx1"/>
                  </a:solidFill>
                  <a:effectLst/>
                  <a:uLnTx/>
                  <a:uFillTx/>
                  <a:latin typeface="Consolas" panose="020B0609020204030204" charset="0"/>
                  <a:cs typeface="Consolas" panose="020B0609020204030204" charset="0"/>
                </a:rPr>
                <a:t>，</a:t>
              </a: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拷贝</a:t>
              </a:r>
              <a:r>
                <a:rPr kumimoji="0" lang="zh-CN" altLang="en-US" sz="1400" b="0" i="0" baseline="0" noProof="0" dirty="0">
                  <a:ln>
                    <a:noFill/>
                  </a:ln>
                  <a:solidFill>
                    <a:schemeClr val="tx1"/>
                  </a:solidFill>
                  <a:effectLst/>
                  <a:uLnTx/>
                  <a:uFillTx/>
                  <a:latin typeface="Consolas" panose="020B0609020204030204" charset="0"/>
                  <a:cs typeface="Consolas" panose="020B0609020204030204" charset="0"/>
                </a:rPr>
                <a:t>与</a:t>
              </a:r>
              <a:r>
                <a:rPr lang="en-US" altLang="zh-CN" sz="1400" noProof="0" dirty="0" err="1">
                  <a:ln>
                    <a:noFill/>
                  </a:ln>
                  <a:solidFill>
                    <a:schemeClr val="tx1"/>
                  </a:solidFill>
                  <a:effectLst/>
                  <a:uLnTx/>
                  <a:uFillTx/>
                  <a:latin typeface="Consolas" panose="020B0609020204030204" charset="0"/>
                  <a:cs typeface="Consolas" panose="020B0609020204030204" charset="0"/>
                  <a:sym typeface="+mn-ea"/>
                </a:rPr>
                <a:t>读写</a:t>
              </a: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内存</a:t>
              </a:r>
              <a:r>
                <a:rPr kumimoji="0" lang="zh-CN" altLang="en-US" sz="1400" b="0" i="0" baseline="0" noProof="0" dirty="0">
                  <a:ln>
                    <a:noFill/>
                  </a:ln>
                  <a:solidFill>
                    <a:schemeClr val="tx1"/>
                  </a:solidFill>
                  <a:effectLst/>
                  <a:uLnTx/>
                  <a:uFillTx/>
                  <a:latin typeface="Consolas" panose="020B0609020204030204" charset="0"/>
                  <a:cs typeface="Consolas" panose="020B0609020204030204" charset="0"/>
                </a:rPr>
                <a:t>，</a:t>
              </a: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管道，TCP等</a:t>
              </a:r>
              <a:endParaRPr kumimoji="0" lang="en-US" altLang="zh-CN" sz="1400" b="0" i="0" baseline="0" noProof="0" dirty="0">
                <a:ln>
                  <a:noFill/>
                </a:ln>
                <a:solidFill>
                  <a:schemeClr val="tx1"/>
                </a:solidFill>
                <a:effectLst/>
                <a:uLnTx/>
                <a:uFillTx/>
                <a:latin typeface="Consolas" panose="020B0609020204030204" charset="0"/>
                <a:cs typeface="Consolas" panose="020B060902020403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1" i="0" baseline="0" noProof="0" dirty="0" err="1">
                  <a:ln>
                    <a:noFill/>
                  </a:ln>
                  <a:solidFill>
                    <a:schemeClr val="tx1"/>
                  </a:solidFill>
                  <a:effectLst/>
                  <a:uLnTx/>
                  <a:uFillTx/>
                  <a:latin typeface="Consolas" panose="020B0609020204030204" charset="0"/>
                  <a:cs typeface="Consolas" panose="020B0609020204030204" charset="0"/>
                </a:rPr>
                <a:t>响</a:t>
              </a:r>
              <a:r>
                <a:rPr kumimoji="0" lang="en-US" altLang="zh-CN" sz="1400" b="1" i="0" baseline="0" noProof="0" dirty="0" err="1">
                  <a:ln>
                    <a:noFill/>
                  </a:ln>
                  <a:solidFill>
                    <a:schemeClr val="tx1"/>
                  </a:solidFill>
                  <a:effectLst/>
                  <a:uLnTx/>
                  <a:uFillTx/>
                  <a:latin typeface="Consolas" panose="020B0609020204030204" charset="0"/>
                  <a:cs typeface="Consolas" panose="020B0609020204030204" charset="0"/>
                </a:rPr>
                <a:t>应时间测评工具</a:t>
              </a:r>
              <a:endParaRPr kumimoji="0" lang="en-US" altLang="zh-CN" sz="1400" b="1" i="0" baseline="0" noProof="0" dirty="0">
                <a:ln>
                  <a:noFill/>
                </a:ln>
                <a:solidFill>
                  <a:schemeClr val="tx1"/>
                </a:solidFill>
                <a:effectLst/>
                <a:uLnTx/>
                <a:uFillTx/>
                <a:latin typeface="Consolas" panose="020B0609020204030204" charset="0"/>
                <a:cs typeface="Consolas" panose="020B060902020403020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上下文切换，文件系统的建立和删除，进程创建，上层的系统调用以及内存读入</a:t>
              </a:r>
              <a:r>
                <a:rPr kumimoji="0" lang="zh-CN" altLang="en-US" sz="1400" b="0" i="0" baseline="0" noProof="0" dirty="0" err="1">
                  <a:ln>
                    <a:noFill/>
                  </a:ln>
                  <a:solidFill>
                    <a:schemeClr val="tx1"/>
                  </a:solidFill>
                  <a:effectLst/>
                  <a:uLnTx/>
                  <a:uFillTx/>
                  <a:latin typeface="Consolas" panose="020B0609020204030204" charset="0"/>
                  <a:cs typeface="Consolas" panose="020B0609020204030204" charset="0"/>
                </a:rPr>
                <a:t>响</a:t>
              </a:r>
              <a:r>
                <a:rPr kumimoji="0" lang="en-US" altLang="zh-CN" sz="1400" b="0" i="0" baseline="0" noProof="0" dirty="0" err="1">
                  <a:ln>
                    <a:noFill/>
                  </a:ln>
                  <a:solidFill>
                    <a:schemeClr val="tx1"/>
                  </a:solidFill>
                  <a:effectLst/>
                  <a:uLnTx/>
                  <a:uFillTx/>
                  <a:latin typeface="Consolas" panose="020B0609020204030204" charset="0"/>
                  <a:cs typeface="Consolas" panose="020B0609020204030204" charset="0"/>
                </a:rPr>
                <a:t>应时间</a:t>
              </a:r>
            </a:p>
          </p:txBody>
        </p:sp>
        <p:grpSp>
          <p:nvGrpSpPr>
            <p:cNvPr id="30" name="组合 29"/>
            <p:cNvGrpSpPr/>
            <p:nvPr/>
          </p:nvGrpSpPr>
          <p:grpSpPr>
            <a:xfrm>
              <a:off x="1655" y="2025"/>
              <a:ext cx="3520" cy="6960"/>
              <a:chOff x="1655" y="2025"/>
              <a:chExt cx="3520" cy="6960"/>
            </a:xfrm>
          </p:grpSpPr>
          <p:grpSp>
            <p:nvGrpSpPr>
              <p:cNvPr id="28" name="组合 27"/>
              <p:cNvGrpSpPr/>
              <p:nvPr/>
            </p:nvGrpSpPr>
            <p:grpSpPr>
              <a:xfrm>
                <a:off x="1655" y="2025"/>
                <a:ext cx="3520" cy="2083"/>
                <a:chOff x="1050646" y="1285875"/>
                <a:chExt cx="2235480" cy="1428751"/>
              </a:xfrm>
            </p:grpSpPr>
            <p:grpSp>
              <p:nvGrpSpPr>
                <p:cNvPr id="7" name="组合 6"/>
                <p:cNvGrpSpPr/>
                <p:nvPr/>
              </p:nvGrpSpPr>
              <p:grpSpPr>
                <a:xfrm>
                  <a:off x="1050646" y="1285875"/>
                  <a:ext cx="2235480" cy="1428751"/>
                  <a:chOff x="2909102" y="2702719"/>
                  <a:chExt cx="2283652" cy="1452562"/>
                </a:xfrm>
              </p:grpSpPr>
              <p:sp>
                <p:nvSpPr>
                  <p:cNvPr id="8" name="任意多边形: 形状 42"/>
                  <p:cNvSpPr/>
                  <p:nvPr/>
                </p:nvSpPr>
                <p:spPr>
                  <a:xfrm>
                    <a:off x="2909102" y="2702719"/>
                    <a:ext cx="2283652" cy="1452562"/>
                  </a:xfrm>
                  <a:custGeom>
                    <a:avLst/>
                    <a:gdLst>
                      <a:gd name="connsiteX0" fmla="*/ 123163 w 2283652"/>
                      <a:gd name="connsiteY0" fmla="*/ 0 h 1452562"/>
                      <a:gd name="connsiteX1" fmla="*/ 2283652 w 2283652"/>
                      <a:gd name="connsiteY1" fmla="*/ 0 h 1452562"/>
                      <a:gd name="connsiteX2" fmla="*/ 2249530 w 2283652"/>
                      <a:gd name="connsiteY2" fmla="*/ 402430 h 1452562"/>
                      <a:gd name="connsiteX3" fmla="*/ 2236832 w 2283652"/>
                      <a:gd name="connsiteY3" fmla="*/ 402430 h 1452562"/>
                      <a:gd name="connsiteX4" fmla="*/ 2269323 w 2283652"/>
                      <a:gd name="connsiteY4" fmla="*/ 19235 h 1452562"/>
                      <a:gd name="connsiteX5" fmla="*/ 134230 w 2283652"/>
                      <a:gd name="connsiteY5" fmla="*/ 19235 h 1452562"/>
                      <a:gd name="connsiteX6" fmla="*/ 14329 w 2283652"/>
                      <a:gd name="connsiteY6" fmla="*/ 1433327 h 1452562"/>
                      <a:gd name="connsiteX7" fmla="*/ 2149422 w 2283652"/>
                      <a:gd name="connsiteY7" fmla="*/ 1433327 h 1452562"/>
                      <a:gd name="connsiteX8" fmla="*/ 2181913 w 2283652"/>
                      <a:gd name="connsiteY8" fmla="*/ 1050132 h 1452562"/>
                      <a:gd name="connsiteX9" fmla="*/ 2194611 w 2283652"/>
                      <a:gd name="connsiteY9" fmla="*/ 1050132 h 1452562"/>
                      <a:gd name="connsiteX10" fmla="*/ 2160489 w 2283652"/>
                      <a:gd name="connsiteY10" fmla="*/ 1452562 h 1452562"/>
                      <a:gd name="connsiteX11" fmla="*/ 0 w 2283652"/>
                      <a:gd name="connsiteY11" fmla="*/ 1452562 h 1452562"/>
                      <a:gd name="connsiteX12" fmla="*/ 123163 w 2283652"/>
                      <a:gd name="connsiteY12" fmla="*/ 0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3652" h="1452562">
                        <a:moveTo>
                          <a:pt x="123163" y="0"/>
                        </a:moveTo>
                        <a:lnTo>
                          <a:pt x="2283652" y="0"/>
                        </a:lnTo>
                        <a:lnTo>
                          <a:pt x="2249530" y="402430"/>
                        </a:lnTo>
                        <a:lnTo>
                          <a:pt x="2236832" y="402430"/>
                        </a:lnTo>
                        <a:lnTo>
                          <a:pt x="2269323" y="19235"/>
                        </a:lnTo>
                        <a:lnTo>
                          <a:pt x="134230" y="19235"/>
                        </a:lnTo>
                        <a:lnTo>
                          <a:pt x="14329" y="1433327"/>
                        </a:lnTo>
                        <a:lnTo>
                          <a:pt x="2149422" y="1433327"/>
                        </a:lnTo>
                        <a:lnTo>
                          <a:pt x="2181913" y="1050132"/>
                        </a:lnTo>
                        <a:lnTo>
                          <a:pt x="2194611" y="1050132"/>
                        </a:lnTo>
                        <a:lnTo>
                          <a:pt x="2160489" y="1452562"/>
                        </a:lnTo>
                        <a:lnTo>
                          <a:pt x="0" y="1452562"/>
                        </a:lnTo>
                        <a:lnTo>
                          <a:pt x="123163" y="0"/>
                        </a:lnTo>
                        <a:close/>
                      </a:path>
                    </a:pathLst>
                  </a:custGeom>
                  <a:solidFill>
                    <a:schemeClr val="bg2"/>
                  </a:solidFill>
                  <a:ln w="31750">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平行四边形 43"/>
                  <p:cNvSpPr/>
                  <p:nvPr/>
                </p:nvSpPr>
                <p:spPr>
                  <a:xfrm>
                    <a:off x="3013079" y="2778170"/>
                    <a:ext cx="2075697" cy="1301659"/>
                  </a:xfrm>
                  <a:prstGeom prst="parallelogram">
                    <a:avLst>
                      <a:gd name="adj" fmla="val 8479"/>
                    </a:avLst>
                  </a:prstGeom>
                  <a:noFill/>
                  <a:ln w="19050">
                    <a:solidFill>
                      <a:schemeClr val="tx1"/>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平行四边形 8"/>
                  <p:cNvSpPr/>
                  <p:nvPr/>
                </p:nvSpPr>
                <p:spPr>
                  <a:xfrm>
                    <a:off x="5119498" y="3062050"/>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平行四边形 9"/>
                  <p:cNvSpPr/>
                  <p:nvPr/>
                </p:nvSpPr>
                <p:spPr>
                  <a:xfrm>
                    <a:off x="5062573" y="3727371"/>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1" name="组合 10"/>
                <p:cNvGrpSpPr/>
                <p:nvPr/>
              </p:nvGrpSpPr>
              <p:grpSpPr>
                <a:xfrm>
                  <a:off x="1239742" y="1427100"/>
                  <a:ext cx="1832449" cy="1223283"/>
                  <a:chOff x="2032473" y="2126857"/>
                  <a:chExt cx="1832449" cy="1223283"/>
                </a:xfrm>
              </p:grpSpPr>
              <p:sp>
                <p:nvSpPr>
                  <p:cNvPr id="12" name="文本框 11"/>
                  <p:cNvSpPr txBox="1"/>
                  <p:nvPr/>
                </p:nvSpPr>
                <p:spPr>
                  <a:xfrm>
                    <a:off x="2394500" y="2126857"/>
                    <a:ext cx="1170240" cy="53043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等线" panose="02010600030101010101" charset="-122"/>
                        <a:cs typeface="+mn-cs"/>
                      </a:rPr>
                      <a:t>STREAM</a:t>
                    </a:r>
                    <a:endParaRPr kumimoji="0" lang="zh-CN" altLang="en-US" sz="18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等线" panose="02010600030101010101" charset="-122"/>
                      <a:cs typeface="+mn-cs"/>
                    </a:endParaRPr>
                  </a:p>
                </p:txBody>
              </p:sp>
              <p:sp>
                <p:nvSpPr>
                  <p:cNvPr id="13" name="文本框 12"/>
                  <p:cNvSpPr txBox="1"/>
                  <p:nvPr/>
                </p:nvSpPr>
                <p:spPr>
                  <a:xfrm>
                    <a:off x="2032473" y="2553570"/>
                    <a:ext cx="1832449" cy="7965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effectLst/>
                        <a:uLnTx/>
                        <a:uFillTx/>
                        <a:latin typeface="Consolas" panose="020B0609020204030204" charset="0"/>
                        <a:ea typeface="楷体" panose="02010609060101010101" pitchFamily="49" charset="-122"/>
                        <a:cs typeface="Consolas" panose="020B0609020204030204" charset="0"/>
                      </a:rPr>
                      <a:t>测试内存</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dirty="0">
                        <a:ln>
                          <a:noFill/>
                        </a:ln>
                        <a:effectLst/>
                        <a:uLnTx/>
                        <a:uFillTx/>
                        <a:latin typeface="Consolas" panose="020B0609020204030204" charset="0"/>
                        <a:ea typeface="楷体" panose="02010609060101010101" pitchFamily="49" charset="-122"/>
                        <a:cs typeface="Consolas" panose="020B0609020204030204" charset="0"/>
                      </a:rPr>
                      <a:t>读写操作</a:t>
                    </a:r>
                    <a:endParaRPr kumimoji="0" lang="zh-CN" altLang="en-US" sz="1500" b="0" i="0" u="none" strike="noStrike" kern="1200" cap="none" spc="0" normalizeH="0" baseline="0" noProof="0" dirty="0">
                      <a:ln>
                        <a:noFill/>
                      </a:ln>
                      <a:solidFill>
                        <a:prstClr val="black"/>
                      </a:solidFill>
                      <a:effectLst/>
                      <a:uLnTx/>
                      <a:uFillTx/>
                      <a:latin typeface="Consolas" panose="020B0609020204030204" charset="0"/>
                      <a:ea typeface="楷体" panose="02010609060101010101" pitchFamily="49" charset="-122"/>
                      <a:cs typeface="Consolas" panose="020B0609020204030204" charset="0"/>
                    </a:endParaRPr>
                  </a:p>
                </p:txBody>
              </p:sp>
            </p:grpSp>
          </p:grpSp>
          <p:grpSp>
            <p:nvGrpSpPr>
              <p:cNvPr id="29" name="组合 28"/>
              <p:cNvGrpSpPr/>
              <p:nvPr/>
            </p:nvGrpSpPr>
            <p:grpSpPr>
              <a:xfrm>
                <a:off x="1655" y="4464"/>
                <a:ext cx="3520" cy="2083"/>
                <a:chOff x="1050646" y="2781300"/>
                <a:chExt cx="2235480" cy="1428751"/>
              </a:xfrm>
            </p:grpSpPr>
            <p:grpSp>
              <p:nvGrpSpPr>
                <p:cNvPr id="14" name="组合 13"/>
                <p:cNvGrpSpPr/>
                <p:nvPr/>
              </p:nvGrpSpPr>
              <p:grpSpPr>
                <a:xfrm>
                  <a:off x="1050646" y="2781300"/>
                  <a:ext cx="2235480" cy="1428751"/>
                  <a:chOff x="2909102" y="2702719"/>
                  <a:chExt cx="2283652" cy="1452562"/>
                </a:xfrm>
              </p:grpSpPr>
              <p:sp>
                <p:nvSpPr>
                  <p:cNvPr id="15" name="任意多边形: 形状 47"/>
                  <p:cNvSpPr/>
                  <p:nvPr/>
                </p:nvSpPr>
                <p:spPr>
                  <a:xfrm>
                    <a:off x="2909102" y="2702719"/>
                    <a:ext cx="2283652" cy="1452562"/>
                  </a:xfrm>
                  <a:custGeom>
                    <a:avLst/>
                    <a:gdLst>
                      <a:gd name="connsiteX0" fmla="*/ 123163 w 2283652"/>
                      <a:gd name="connsiteY0" fmla="*/ 0 h 1452562"/>
                      <a:gd name="connsiteX1" fmla="*/ 2283652 w 2283652"/>
                      <a:gd name="connsiteY1" fmla="*/ 0 h 1452562"/>
                      <a:gd name="connsiteX2" fmla="*/ 2249530 w 2283652"/>
                      <a:gd name="connsiteY2" fmla="*/ 402430 h 1452562"/>
                      <a:gd name="connsiteX3" fmla="*/ 2236832 w 2283652"/>
                      <a:gd name="connsiteY3" fmla="*/ 402430 h 1452562"/>
                      <a:gd name="connsiteX4" fmla="*/ 2269323 w 2283652"/>
                      <a:gd name="connsiteY4" fmla="*/ 19235 h 1452562"/>
                      <a:gd name="connsiteX5" fmla="*/ 134230 w 2283652"/>
                      <a:gd name="connsiteY5" fmla="*/ 19235 h 1452562"/>
                      <a:gd name="connsiteX6" fmla="*/ 14329 w 2283652"/>
                      <a:gd name="connsiteY6" fmla="*/ 1433327 h 1452562"/>
                      <a:gd name="connsiteX7" fmla="*/ 2149422 w 2283652"/>
                      <a:gd name="connsiteY7" fmla="*/ 1433327 h 1452562"/>
                      <a:gd name="connsiteX8" fmla="*/ 2181913 w 2283652"/>
                      <a:gd name="connsiteY8" fmla="*/ 1050132 h 1452562"/>
                      <a:gd name="connsiteX9" fmla="*/ 2194611 w 2283652"/>
                      <a:gd name="connsiteY9" fmla="*/ 1050132 h 1452562"/>
                      <a:gd name="connsiteX10" fmla="*/ 2160489 w 2283652"/>
                      <a:gd name="connsiteY10" fmla="*/ 1452562 h 1452562"/>
                      <a:gd name="connsiteX11" fmla="*/ 0 w 2283652"/>
                      <a:gd name="connsiteY11" fmla="*/ 1452562 h 1452562"/>
                      <a:gd name="connsiteX12" fmla="*/ 123163 w 2283652"/>
                      <a:gd name="connsiteY12" fmla="*/ 0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3652" h="1452562">
                        <a:moveTo>
                          <a:pt x="123163" y="0"/>
                        </a:moveTo>
                        <a:lnTo>
                          <a:pt x="2283652" y="0"/>
                        </a:lnTo>
                        <a:lnTo>
                          <a:pt x="2249530" y="402430"/>
                        </a:lnTo>
                        <a:lnTo>
                          <a:pt x="2236832" y="402430"/>
                        </a:lnTo>
                        <a:lnTo>
                          <a:pt x="2269323" y="19235"/>
                        </a:lnTo>
                        <a:lnTo>
                          <a:pt x="134230" y="19235"/>
                        </a:lnTo>
                        <a:lnTo>
                          <a:pt x="14329" y="1433327"/>
                        </a:lnTo>
                        <a:lnTo>
                          <a:pt x="2149422" y="1433327"/>
                        </a:lnTo>
                        <a:lnTo>
                          <a:pt x="2181913" y="1050132"/>
                        </a:lnTo>
                        <a:lnTo>
                          <a:pt x="2194611" y="1050132"/>
                        </a:lnTo>
                        <a:lnTo>
                          <a:pt x="2160489" y="1452562"/>
                        </a:lnTo>
                        <a:lnTo>
                          <a:pt x="0" y="1452562"/>
                        </a:lnTo>
                        <a:lnTo>
                          <a:pt x="123163" y="0"/>
                        </a:lnTo>
                        <a:close/>
                      </a:path>
                    </a:pathLst>
                  </a:custGeom>
                  <a:solidFill>
                    <a:schemeClr val="bg2"/>
                  </a:solidFill>
                  <a:ln w="31750">
                    <a:noFill/>
                  </a:ln>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平行四边形 15"/>
                  <p:cNvSpPr/>
                  <p:nvPr/>
                </p:nvSpPr>
                <p:spPr>
                  <a:xfrm>
                    <a:off x="3013079" y="2778170"/>
                    <a:ext cx="2075697" cy="1301659"/>
                  </a:xfrm>
                  <a:prstGeom prst="parallelogram">
                    <a:avLst>
                      <a:gd name="adj" fmla="val 8479"/>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平行四边形 16"/>
                  <p:cNvSpPr/>
                  <p:nvPr/>
                </p:nvSpPr>
                <p:spPr>
                  <a:xfrm>
                    <a:off x="5119498" y="3062050"/>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平行四边形 17"/>
                  <p:cNvSpPr/>
                  <p:nvPr/>
                </p:nvSpPr>
                <p:spPr>
                  <a:xfrm>
                    <a:off x="5062573" y="3727371"/>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9" name="组合 18"/>
                <p:cNvGrpSpPr/>
                <p:nvPr/>
              </p:nvGrpSpPr>
              <p:grpSpPr>
                <a:xfrm>
                  <a:off x="1197191" y="2908536"/>
                  <a:ext cx="1832449" cy="1216370"/>
                  <a:chOff x="1989922" y="2112868"/>
                  <a:chExt cx="1832449" cy="1216370"/>
                </a:xfrm>
              </p:grpSpPr>
              <p:sp>
                <p:nvSpPr>
                  <p:cNvPr id="20" name="文本框 19"/>
                  <p:cNvSpPr txBox="1"/>
                  <p:nvPr/>
                </p:nvSpPr>
                <p:spPr>
                  <a:xfrm>
                    <a:off x="2507530" y="2112868"/>
                    <a:ext cx="857781" cy="53043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等线" panose="02010600030101010101" charset="-122"/>
                        <a:cs typeface="+mn-cs"/>
                      </a:rPr>
                      <a:t>MBW</a:t>
                    </a:r>
                    <a:endParaRPr kumimoji="0" lang="zh-CN" altLang="en-US" sz="18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等线" panose="02010600030101010101" charset="-122"/>
                      <a:cs typeface="+mn-cs"/>
                    </a:endParaRPr>
                  </a:p>
                </p:txBody>
              </p:sp>
              <p:sp>
                <p:nvSpPr>
                  <p:cNvPr id="21" name="文本框 20"/>
                  <p:cNvSpPr txBox="1"/>
                  <p:nvPr/>
                </p:nvSpPr>
                <p:spPr>
                  <a:xfrm>
                    <a:off x="1989922" y="2532668"/>
                    <a:ext cx="1832449" cy="7965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a:ln>
                          <a:noFill/>
                        </a:ln>
                        <a:effectLst/>
                        <a:uLnTx/>
                        <a:uFillTx/>
                        <a:latin typeface="Consolas" panose="020B0609020204030204" charset="0"/>
                        <a:ea typeface="楷体" panose="02010609060101010101" pitchFamily="49" charset="-122"/>
                        <a:cs typeface="Consolas" panose="020B0609020204030204" charset="0"/>
                      </a:rPr>
                      <a:t>内存带宽</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a:ln>
                          <a:noFill/>
                        </a:ln>
                        <a:effectLst/>
                        <a:uLnTx/>
                        <a:uFillTx/>
                        <a:latin typeface="Consolas" panose="020B0609020204030204" charset="0"/>
                        <a:ea typeface="楷体" panose="02010609060101010101" pitchFamily="49" charset="-122"/>
                        <a:cs typeface="Consolas" panose="020B0609020204030204" charset="0"/>
                      </a:rPr>
                      <a:t>基准</a:t>
                    </a:r>
                  </a:p>
                </p:txBody>
              </p:sp>
            </p:grpSp>
          </p:grpSp>
          <p:grpSp>
            <p:nvGrpSpPr>
              <p:cNvPr id="63" name="组合 62"/>
              <p:cNvGrpSpPr/>
              <p:nvPr/>
            </p:nvGrpSpPr>
            <p:grpSpPr>
              <a:xfrm>
                <a:off x="1655" y="6902"/>
                <a:ext cx="3520" cy="2083"/>
                <a:chOff x="1050646" y="4382808"/>
                <a:chExt cx="2235480" cy="1428751"/>
              </a:xfrm>
            </p:grpSpPr>
            <p:grpSp>
              <p:nvGrpSpPr>
                <p:cNvPr id="55" name="组合 54"/>
                <p:cNvGrpSpPr/>
                <p:nvPr/>
              </p:nvGrpSpPr>
              <p:grpSpPr>
                <a:xfrm>
                  <a:off x="1050646" y="4382808"/>
                  <a:ext cx="2235480" cy="1428751"/>
                  <a:chOff x="2909102" y="2702719"/>
                  <a:chExt cx="2283652" cy="1452562"/>
                </a:xfrm>
              </p:grpSpPr>
              <p:sp>
                <p:nvSpPr>
                  <p:cNvPr id="22" name="任意多边形: 形状 55"/>
                  <p:cNvSpPr/>
                  <p:nvPr/>
                </p:nvSpPr>
                <p:spPr>
                  <a:xfrm>
                    <a:off x="2909102" y="2702719"/>
                    <a:ext cx="2283652" cy="1452562"/>
                  </a:xfrm>
                  <a:custGeom>
                    <a:avLst/>
                    <a:gdLst>
                      <a:gd name="connsiteX0" fmla="*/ 123163 w 2283652"/>
                      <a:gd name="connsiteY0" fmla="*/ 0 h 1452562"/>
                      <a:gd name="connsiteX1" fmla="*/ 2283652 w 2283652"/>
                      <a:gd name="connsiteY1" fmla="*/ 0 h 1452562"/>
                      <a:gd name="connsiteX2" fmla="*/ 2249530 w 2283652"/>
                      <a:gd name="connsiteY2" fmla="*/ 402430 h 1452562"/>
                      <a:gd name="connsiteX3" fmla="*/ 2236832 w 2283652"/>
                      <a:gd name="connsiteY3" fmla="*/ 402430 h 1452562"/>
                      <a:gd name="connsiteX4" fmla="*/ 2269323 w 2283652"/>
                      <a:gd name="connsiteY4" fmla="*/ 19235 h 1452562"/>
                      <a:gd name="connsiteX5" fmla="*/ 134230 w 2283652"/>
                      <a:gd name="connsiteY5" fmla="*/ 19235 h 1452562"/>
                      <a:gd name="connsiteX6" fmla="*/ 14329 w 2283652"/>
                      <a:gd name="connsiteY6" fmla="*/ 1433327 h 1452562"/>
                      <a:gd name="connsiteX7" fmla="*/ 2149422 w 2283652"/>
                      <a:gd name="connsiteY7" fmla="*/ 1433327 h 1452562"/>
                      <a:gd name="connsiteX8" fmla="*/ 2181913 w 2283652"/>
                      <a:gd name="connsiteY8" fmla="*/ 1050132 h 1452562"/>
                      <a:gd name="connsiteX9" fmla="*/ 2194611 w 2283652"/>
                      <a:gd name="connsiteY9" fmla="*/ 1050132 h 1452562"/>
                      <a:gd name="connsiteX10" fmla="*/ 2160489 w 2283652"/>
                      <a:gd name="connsiteY10" fmla="*/ 1452562 h 1452562"/>
                      <a:gd name="connsiteX11" fmla="*/ 0 w 2283652"/>
                      <a:gd name="connsiteY11" fmla="*/ 1452562 h 1452562"/>
                      <a:gd name="connsiteX12" fmla="*/ 123163 w 2283652"/>
                      <a:gd name="connsiteY12" fmla="*/ 0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3652" h="1452562">
                        <a:moveTo>
                          <a:pt x="123163" y="0"/>
                        </a:moveTo>
                        <a:lnTo>
                          <a:pt x="2283652" y="0"/>
                        </a:lnTo>
                        <a:lnTo>
                          <a:pt x="2249530" y="402430"/>
                        </a:lnTo>
                        <a:lnTo>
                          <a:pt x="2236832" y="402430"/>
                        </a:lnTo>
                        <a:lnTo>
                          <a:pt x="2269323" y="19235"/>
                        </a:lnTo>
                        <a:lnTo>
                          <a:pt x="134230" y="19235"/>
                        </a:lnTo>
                        <a:lnTo>
                          <a:pt x="14329" y="1433327"/>
                        </a:lnTo>
                        <a:lnTo>
                          <a:pt x="2149422" y="1433327"/>
                        </a:lnTo>
                        <a:lnTo>
                          <a:pt x="2181913" y="1050132"/>
                        </a:lnTo>
                        <a:lnTo>
                          <a:pt x="2194611" y="1050132"/>
                        </a:lnTo>
                        <a:lnTo>
                          <a:pt x="2160489" y="1452562"/>
                        </a:lnTo>
                        <a:lnTo>
                          <a:pt x="0" y="1452562"/>
                        </a:lnTo>
                        <a:lnTo>
                          <a:pt x="123163" y="0"/>
                        </a:lnTo>
                        <a:close/>
                      </a:path>
                    </a:pathLst>
                  </a:custGeom>
                  <a:solidFill>
                    <a:schemeClr val="bg2"/>
                  </a:solidFill>
                  <a:ln w="31750">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7" name="平行四边形 56"/>
                  <p:cNvSpPr/>
                  <p:nvPr/>
                </p:nvSpPr>
                <p:spPr>
                  <a:xfrm>
                    <a:off x="3013079" y="2778170"/>
                    <a:ext cx="2075697" cy="1301659"/>
                  </a:xfrm>
                  <a:prstGeom prst="parallelogram">
                    <a:avLst>
                      <a:gd name="adj" fmla="val 8479"/>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平行四边形 22"/>
                  <p:cNvSpPr/>
                  <p:nvPr/>
                </p:nvSpPr>
                <p:spPr>
                  <a:xfrm>
                    <a:off x="5119498" y="3062050"/>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平行四边形 23"/>
                  <p:cNvSpPr/>
                  <p:nvPr/>
                </p:nvSpPr>
                <p:spPr>
                  <a:xfrm>
                    <a:off x="5062573" y="3727371"/>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0" name="组合 59"/>
                <p:cNvGrpSpPr/>
                <p:nvPr/>
              </p:nvGrpSpPr>
              <p:grpSpPr>
                <a:xfrm>
                  <a:off x="1214540" y="4479024"/>
                  <a:ext cx="1832449" cy="1226740"/>
                  <a:chOff x="2007271" y="2081848"/>
                  <a:chExt cx="1832449" cy="1226740"/>
                </a:xfrm>
              </p:grpSpPr>
              <p:sp>
                <p:nvSpPr>
                  <p:cNvPr id="25" name="文本框 24"/>
                  <p:cNvSpPr txBox="1"/>
                  <p:nvPr/>
                </p:nvSpPr>
                <p:spPr>
                  <a:xfrm>
                    <a:off x="2351115" y="2081848"/>
                    <a:ext cx="1243909" cy="53043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等线" panose="02010600030101010101" charset="-122"/>
                        <a:cs typeface="+mn-cs"/>
                      </a:rPr>
                      <a:t>LMbench</a:t>
                    </a:r>
                    <a:endParaRPr kumimoji="0" lang="zh-CN" altLang="en-US" sz="18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等线" panose="02010600030101010101" charset="-122"/>
                      <a:cs typeface="+mn-cs"/>
                    </a:endParaRPr>
                  </a:p>
                </p:txBody>
              </p:sp>
              <p:sp>
                <p:nvSpPr>
                  <p:cNvPr id="62" name="文本框 61"/>
                  <p:cNvSpPr txBox="1"/>
                  <p:nvPr/>
                </p:nvSpPr>
                <p:spPr>
                  <a:xfrm>
                    <a:off x="2007271" y="2512018"/>
                    <a:ext cx="1832449" cy="7965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a:ln>
                          <a:noFill/>
                        </a:ln>
                        <a:effectLst/>
                        <a:uLnTx/>
                        <a:uFillTx/>
                        <a:latin typeface="Consolas" panose="020B0609020204030204" charset="0"/>
                        <a:ea typeface="楷体" panose="02010609060101010101" pitchFamily="49" charset="-122"/>
                        <a:cs typeface="Consolas" panose="020B0609020204030204" charset="0"/>
                      </a:rPr>
                      <a:t>评价系统</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500" b="0" i="0" u="none" strike="noStrike" kern="1200" cap="none" spc="0" normalizeH="0" baseline="0" noProof="0">
                        <a:ln>
                          <a:noFill/>
                        </a:ln>
                        <a:effectLst/>
                        <a:uLnTx/>
                        <a:uFillTx/>
                        <a:latin typeface="Consolas" panose="020B0609020204030204" charset="0"/>
                        <a:ea typeface="楷体" panose="02010609060101010101" pitchFamily="49" charset="-122"/>
                        <a:cs typeface="Consolas" panose="020B0609020204030204" charset="0"/>
                      </a:rPr>
                      <a:t>综合性能</a:t>
                    </a:r>
                  </a:p>
                </p:txBody>
              </p:sp>
            </p:grpSp>
          </p:grpSp>
        </p:grpSp>
      </p:gr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a:grpSpLocks noChangeAspect="1"/>
          </p:cNvGrpSpPr>
          <p:nvPr/>
        </p:nvGrpSpPr>
        <p:grpSpPr>
          <a:xfrm>
            <a:off x="649129" y="2921318"/>
            <a:ext cx="1961939" cy="1161000"/>
            <a:chOff x="1050646" y="2781300"/>
            <a:chExt cx="2235480" cy="1428751"/>
          </a:xfrm>
        </p:grpSpPr>
        <p:grpSp>
          <p:nvGrpSpPr>
            <p:cNvPr id="59" name="组合 58"/>
            <p:cNvGrpSpPr/>
            <p:nvPr/>
          </p:nvGrpSpPr>
          <p:grpSpPr>
            <a:xfrm>
              <a:off x="1050646" y="2781300"/>
              <a:ext cx="2235480" cy="1428751"/>
              <a:chOff x="2909102" y="2702719"/>
              <a:chExt cx="2283652" cy="1452562"/>
            </a:xfrm>
          </p:grpSpPr>
          <p:sp>
            <p:nvSpPr>
              <p:cNvPr id="61" name="任意多边形: 形状 47"/>
              <p:cNvSpPr/>
              <p:nvPr/>
            </p:nvSpPr>
            <p:spPr>
              <a:xfrm>
                <a:off x="2909102" y="2702719"/>
                <a:ext cx="2283652" cy="1452562"/>
              </a:xfrm>
              <a:custGeom>
                <a:avLst/>
                <a:gdLst>
                  <a:gd name="connsiteX0" fmla="*/ 123163 w 2283652"/>
                  <a:gd name="connsiteY0" fmla="*/ 0 h 1452562"/>
                  <a:gd name="connsiteX1" fmla="*/ 2283652 w 2283652"/>
                  <a:gd name="connsiteY1" fmla="*/ 0 h 1452562"/>
                  <a:gd name="connsiteX2" fmla="*/ 2249530 w 2283652"/>
                  <a:gd name="connsiteY2" fmla="*/ 402430 h 1452562"/>
                  <a:gd name="connsiteX3" fmla="*/ 2236832 w 2283652"/>
                  <a:gd name="connsiteY3" fmla="*/ 402430 h 1452562"/>
                  <a:gd name="connsiteX4" fmla="*/ 2269323 w 2283652"/>
                  <a:gd name="connsiteY4" fmla="*/ 19235 h 1452562"/>
                  <a:gd name="connsiteX5" fmla="*/ 134230 w 2283652"/>
                  <a:gd name="connsiteY5" fmla="*/ 19235 h 1452562"/>
                  <a:gd name="connsiteX6" fmla="*/ 14329 w 2283652"/>
                  <a:gd name="connsiteY6" fmla="*/ 1433327 h 1452562"/>
                  <a:gd name="connsiteX7" fmla="*/ 2149422 w 2283652"/>
                  <a:gd name="connsiteY7" fmla="*/ 1433327 h 1452562"/>
                  <a:gd name="connsiteX8" fmla="*/ 2181913 w 2283652"/>
                  <a:gd name="connsiteY8" fmla="*/ 1050132 h 1452562"/>
                  <a:gd name="connsiteX9" fmla="*/ 2194611 w 2283652"/>
                  <a:gd name="connsiteY9" fmla="*/ 1050132 h 1452562"/>
                  <a:gd name="connsiteX10" fmla="*/ 2160489 w 2283652"/>
                  <a:gd name="connsiteY10" fmla="*/ 1452562 h 1452562"/>
                  <a:gd name="connsiteX11" fmla="*/ 0 w 2283652"/>
                  <a:gd name="connsiteY11" fmla="*/ 1452562 h 1452562"/>
                  <a:gd name="connsiteX12" fmla="*/ 123163 w 2283652"/>
                  <a:gd name="connsiteY12" fmla="*/ 0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3652" h="1452562">
                    <a:moveTo>
                      <a:pt x="123163" y="0"/>
                    </a:moveTo>
                    <a:lnTo>
                      <a:pt x="2283652" y="0"/>
                    </a:lnTo>
                    <a:lnTo>
                      <a:pt x="2249530" y="402430"/>
                    </a:lnTo>
                    <a:lnTo>
                      <a:pt x="2236832" y="402430"/>
                    </a:lnTo>
                    <a:lnTo>
                      <a:pt x="2269323" y="19235"/>
                    </a:lnTo>
                    <a:lnTo>
                      <a:pt x="134230" y="19235"/>
                    </a:lnTo>
                    <a:lnTo>
                      <a:pt x="14329" y="1433327"/>
                    </a:lnTo>
                    <a:lnTo>
                      <a:pt x="2149422" y="1433327"/>
                    </a:lnTo>
                    <a:lnTo>
                      <a:pt x="2181913" y="1050132"/>
                    </a:lnTo>
                    <a:lnTo>
                      <a:pt x="2194611" y="1050132"/>
                    </a:lnTo>
                    <a:lnTo>
                      <a:pt x="2160489" y="1452562"/>
                    </a:lnTo>
                    <a:lnTo>
                      <a:pt x="0" y="1452562"/>
                    </a:lnTo>
                    <a:lnTo>
                      <a:pt x="123163" y="0"/>
                    </a:lnTo>
                    <a:close/>
                  </a:path>
                </a:pathLst>
              </a:custGeom>
              <a:solidFill>
                <a:schemeClr val="bg2"/>
              </a:solidFill>
              <a:ln w="31750">
                <a:noFill/>
              </a:ln>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5" name="平行四边形 64"/>
              <p:cNvSpPr/>
              <p:nvPr/>
            </p:nvSpPr>
            <p:spPr>
              <a:xfrm>
                <a:off x="3013079" y="2778170"/>
                <a:ext cx="2075697" cy="1301659"/>
              </a:xfrm>
              <a:prstGeom prst="parallelogram">
                <a:avLst>
                  <a:gd name="adj" fmla="val 8479"/>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7" name="平行四边形 66"/>
              <p:cNvSpPr/>
              <p:nvPr/>
            </p:nvSpPr>
            <p:spPr>
              <a:xfrm>
                <a:off x="5119498" y="3062050"/>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平行四边形 69"/>
              <p:cNvSpPr/>
              <p:nvPr/>
            </p:nvSpPr>
            <p:spPr>
              <a:xfrm>
                <a:off x="5062573" y="3727371"/>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1" name="文本框 70"/>
            <p:cNvSpPr txBox="1"/>
            <p:nvPr/>
          </p:nvSpPr>
          <p:spPr>
            <a:xfrm>
              <a:off x="1553140" y="3083134"/>
              <a:ext cx="1343602" cy="4532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cs typeface="+mn-cs"/>
              </a:endParaRPr>
            </a:p>
          </p:txBody>
        </p:sp>
      </p:grpSp>
      <p:sp>
        <p:nvSpPr>
          <p:cNvPr id="45" name="文本框 44"/>
          <p:cNvSpPr txBox="1"/>
          <p:nvPr/>
        </p:nvSpPr>
        <p:spPr>
          <a:xfrm>
            <a:off x="3523456" y="3040063"/>
            <a:ext cx="5229701" cy="922020"/>
          </a:xfrm>
          <a:prstGeom prst="rect">
            <a:avLst/>
          </a:prstGeom>
          <a:noFill/>
        </p:spPr>
        <p:txBody>
          <a:bodyPr wrap="square" rtlCol="0">
            <a:spAutoFit/>
          </a:bodyPr>
          <a:lstStyle/>
          <a:p>
            <a:pPr marL="285750" marR="0" lvl="0" indent="-285750" algn="l" defTabSz="914400" rtl="0" fontAlgn="auto">
              <a:lnSpc>
                <a:spcPct val="150000"/>
              </a:lnSpc>
              <a:spcBef>
                <a:spcPts val="0"/>
              </a:spcBef>
              <a:spcAft>
                <a:spcPts val="0"/>
              </a:spcAft>
              <a:buClrTx/>
              <a:buSzTx/>
              <a:buFont typeface="Arial" panose="020B0604020202020204" pitchFamily="34" charset="0"/>
              <a:buChar char="•"/>
              <a:defRPr/>
            </a:pPr>
            <a:r>
              <a:rPr lang="zh-CN" altLang="en-US" sz="1800" noProof="0" dirty="0">
                <a:ln>
                  <a:noFill/>
                </a:ln>
                <a:effectLst/>
                <a:uLnTx/>
                <a:uFillTx/>
                <a:latin typeface="微软雅黑" panose="020B0503020204020204" pitchFamily="34" charset="-122"/>
                <a:cs typeface="Consolas" panose="020B0609020204030204" charset="0"/>
                <a:sym typeface="+mn-ea"/>
              </a:rPr>
              <a:t>测试程序记录各个部分内存访问的时间开销</a:t>
            </a:r>
          </a:p>
          <a:p>
            <a:pPr marL="285750" marR="0" lvl="0" indent="-285750" algn="l" defTabSz="914400" rtl="0" fontAlgn="auto">
              <a:lnSpc>
                <a:spcPct val="150000"/>
              </a:lnSpc>
              <a:spcBef>
                <a:spcPts val="0"/>
              </a:spcBef>
              <a:spcAft>
                <a:spcPts val="0"/>
              </a:spcAft>
              <a:buClrTx/>
              <a:buSzTx/>
              <a:buFont typeface="Arial" panose="020B0604020202020204" pitchFamily="34" charset="0"/>
              <a:buChar char="•"/>
              <a:defRPr/>
            </a:pPr>
            <a:r>
              <a:rPr lang="zh-CN" altLang="en-US" sz="1800" noProof="0" dirty="0">
                <a:ln>
                  <a:noFill/>
                </a:ln>
                <a:effectLst/>
                <a:uLnTx/>
                <a:uFillTx/>
                <a:latin typeface="微软雅黑" panose="020B0503020204020204" pitchFamily="34" charset="-122"/>
                <a:cs typeface="Consolas" panose="020B0609020204030204" charset="0"/>
                <a:sym typeface="+mn-ea"/>
              </a:rPr>
              <a:t>响应时间为各部分时间开销之和</a:t>
            </a:r>
          </a:p>
        </p:txBody>
      </p:sp>
      <p:sp>
        <p:nvSpPr>
          <p:cNvPr id="43016" name="文本框 24"/>
          <p:cNvSpPr txBox="1">
            <a:spLocks noChangeArrowheads="1"/>
          </p:cNvSpPr>
          <p:nvPr/>
        </p:nvSpPr>
        <p:spPr bwMode="auto">
          <a:xfrm>
            <a:off x="1504950" y="2540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p>
        </p:txBody>
      </p:sp>
      <p:sp>
        <p:nvSpPr>
          <p:cNvPr id="43017" name="文本框 25"/>
          <p:cNvSpPr txBox="1">
            <a:spLocks noChangeArrowheads="1"/>
          </p:cNvSpPr>
          <p:nvPr/>
        </p:nvSpPr>
        <p:spPr bwMode="auto">
          <a:xfrm>
            <a:off x="782638" y="28098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测试指标介绍</a:t>
            </a:r>
          </a:p>
        </p:txBody>
      </p:sp>
      <p:grpSp>
        <p:nvGrpSpPr>
          <p:cNvPr id="43018" name="组合 29"/>
          <p:cNvGrpSpPr>
            <a:grpSpLocks noChangeAspect="1"/>
          </p:cNvGrpSpPr>
          <p:nvPr/>
        </p:nvGrpSpPr>
        <p:grpSpPr bwMode="auto">
          <a:xfrm>
            <a:off x="314325" y="27463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cxnSp>
        <p:nvCxnSpPr>
          <p:cNvPr id="64" name="直接箭头连接符 63"/>
          <p:cNvCxnSpPr/>
          <p:nvPr/>
        </p:nvCxnSpPr>
        <p:spPr>
          <a:xfrm>
            <a:off x="2660333" y="1977390"/>
            <a:ext cx="708660" cy="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cxnSp>
      <p:cxnSp>
        <p:nvCxnSpPr>
          <p:cNvPr id="27" name="直接箭头连接符 26"/>
          <p:cNvCxnSpPr/>
          <p:nvPr/>
        </p:nvCxnSpPr>
        <p:spPr>
          <a:xfrm>
            <a:off x="2667953" y="3501866"/>
            <a:ext cx="708660" cy="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cxnSp>
      <p:sp>
        <p:nvSpPr>
          <p:cNvPr id="32" name="文本框 31"/>
          <p:cNvSpPr txBox="1"/>
          <p:nvPr/>
        </p:nvSpPr>
        <p:spPr>
          <a:xfrm>
            <a:off x="3523615" y="1516380"/>
            <a:ext cx="5293995" cy="922020"/>
          </a:xfrm>
          <a:prstGeom prst="rect">
            <a:avLst/>
          </a:prstGeom>
          <a:noFill/>
        </p:spPr>
        <p:txBody>
          <a:bodyPr wrap="square" rtlCol="0">
            <a:spAutoFit/>
          </a:bodyPr>
          <a:lstStyle/>
          <a:p>
            <a:pPr marL="285750" marR="0" lvl="0" indent="-285750" algn="l" defTabSz="914400" rtl="0" fontAlgn="auto">
              <a:lnSpc>
                <a:spcPct val="150000"/>
              </a:lnSpc>
              <a:spcBef>
                <a:spcPts val="0"/>
              </a:spcBef>
              <a:spcAft>
                <a:spcPts val="0"/>
              </a:spcAft>
              <a:buClrTx/>
              <a:buSzTx/>
              <a:buFont typeface="Arial" panose="020B0604020202020204" pitchFamily="34" charset="0"/>
              <a:buChar char="•"/>
              <a:defRPr/>
            </a:pPr>
            <a:r>
              <a:rPr kumimoji="0" lang="zh-CN" altLang="en-US" sz="1800" b="0" i="0" baseline="0"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修改</a:t>
            </a:r>
            <a:r>
              <a:rPr kumimoji="0" lang="en-US" altLang="zh-CN" sz="1800" b="0" i="0" baseline="0"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QEMU</a:t>
            </a:r>
            <a:r>
              <a:rPr kumimoji="0" lang="zh-CN" altLang="en-US" sz="1800" b="0" i="0" baseline="0"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仿真器，使其记录访存次数</a:t>
            </a:r>
          </a:p>
          <a:p>
            <a:pPr marL="285750" marR="0" lvl="0" indent="-285750" algn="l" defTabSz="914400" rtl="0" fontAlgn="auto">
              <a:lnSpc>
                <a:spcPct val="150000"/>
              </a:lnSpc>
              <a:spcBef>
                <a:spcPts val="0"/>
              </a:spcBef>
              <a:spcAft>
                <a:spcPts val="0"/>
              </a:spcAft>
              <a:buClrTx/>
              <a:buSzTx/>
              <a:buFont typeface="Arial" panose="020B0604020202020204" pitchFamily="34" charset="0"/>
              <a:buChar char="•"/>
              <a:defRPr/>
            </a:pPr>
            <a:r>
              <a:rPr kumimoji="0" lang="zh-CN" altLang="en-US" sz="1800" b="0" i="0" baseline="0"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编写测试脚本，控制访存次数记录的开始与结束</a:t>
            </a:r>
          </a:p>
        </p:txBody>
      </p:sp>
      <p:grpSp>
        <p:nvGrpSpPr>
          <p:cNvPr id="46" name="组合 45"/>
          <p:cNvGrpSpPr>
            <a:grpSpLocks noChangeAspect="1"/>
          </p:cNvGrpSpPr>
          <p:nvPr/>
        </p:nvGrpSpPr>
        <p:grpSpPr>
          <a:xfrm>
            <a:off x="698659" y="1396841"/>
            <a:ext cx="1961939" cy="1161000"/>
            <a:chOff x="1050646" y="1285875"/>
            <a:chExt cx="2235480" cy="1428751"/>
          </a:xfrm>
        </p:grpSpPr>
        <p:grpSp>
          <p:nvGrpSpPr>
            <p:cNvPr id="47" name="组合 46"/>
            <p:cNvGrpSpPr/>
            <p:nvPr/>
          </p:nvGrpSpPr>
          <p:grpSpPr>
            <a:xfrm>
              <a:off x="1050646" y="1285875"/>
              <a:ext cx="2235480" cy="1428751"/>
              <a:chOff x="2909102" y="2702719"/>
              <a:chExt cx="2283652" cy="1452562"/>
            </a:xfrm>
          </p:grpSpPr>
          <p:sp>
            <p:nvSpPr>
              <p:cNvPr id="48" name="任意多边形: 形状 42"/>
              <p:cNvSpPr/>
              <p:nvPr/>
            </p:nvSpPr>
            <p:spPr>
              <a:xfrm>
                <a:off x="2909102" y="2702719"/>
                <a:ext cx="2283652" cy="1452562"/>
              </a:xfrm>
              <a:custGeom>
                <a:avLst/>
                <a:gdLst>
                  <a:gd name="connsiteX0" fmla="*/ 123163 w 2283652"/>
                  <a:gd name="connsiteY0" fmla="*/ 0 h 1452562"/>
                  <a:gd name="connsiteX1" fmla="*/ 2283652 w 2283652"/>
                  <a:gd name="connsiteY1" fmla="*/ 0 h 1452562"/>
                  <a:gd name="connsiteX2" fmla="*/ 2249530 w 2283652"/>
                  <a:gd name="connsiteY2" fmla="*/ 402430 h 1452562"/>
                  <a:gd name="connsiteX3" fmla="*/ 2236832 w 2283652"/>
                  <a:gd name="connsiteY3" fmla="*/ 402430 h 1452562"/>
                  <a:gd name="connsiteX4" fmla="*/ 2269323 w 2283652"/>
                  <a:gd name="connsiteY4" fmla="*/ 19235 h 1452562"/>
                  <a:gd name="connsiteX5" fmla="*/ 134230 w 2283652"/>
                  <a:gd name="connsiteY5" fmla="*/ 19235 h 1452562"/>
                  <a:gd name="connsiteX6" fmla="*/ 14329 w 2283652"/>
                  <a:gd name="connsiteY6" fmla="*/ 1433327 h 1452562"/>
                  <a:gd name="connsiteX7" fmla="*/ 2149422 w 2283652"/>
                  <a:gd name="connsiteY7" fmla="*/ 1433327 h 1452562"/>
                  <a:gd name="connsiteX8" fmla="*/ 2181913 w 2283652"/>
                  <a:gd name="connsiteY8" fmla="*/ 1050132 h 1452562"/>
                  <a:gd name="connsiteX9" fmla="*/ 2194611 w 2283652"/>
                  <a:gd name="connsiteY9" fmla="*/ 1050132 h 1452562"/>
                  <a:gd name="connsiteX10" fmla="*/ 2160489 w 2283652"/>
                  <a:gd name="connsiteY10" fmla="*/ 1452562 h 1452562"/>
                  <a:gd name="connsiteX11" fmla="*/ 0 w 2283652"/>
                  <a:gd name="connsiteY11" fmla="*/ 1452562 h 1452562"/>
                  <a:gd name="connsiteX12" fmla="*/ 123163 w 2283652"/>
                  <a:gd name="connsiteY12" fmla="*/ 0 h 1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3652" h="1452562">
                    <a:moveTo>
                      <a:pt x="123163" y="0"/>
                    </a:moveTo>
                    <a:lnTo>
                      <a:pt x="2283652" y="0"/>
                    </a:lnTo>
                    <a:lnTo>
                      <a:pt x="2249530" y="402430"/>
                    </a:lnTo>
                    <a:lnTo>
                      <a:pt x="2236832" y="402430"/>
                    </a:lnTo>
                    <a:lnTo>
                      <a:pt x="2269323" y="19235"/>
                    </a:lnTo>
                    <a:lnTo>
                      <a:pt x="134230" y="19235"/>
                    </a:lnTo>
                    <a:lnTo>
                      <a:pt x="14329" y="1433327"/>
                    </a:lnTo>
                    <a:lnTo>
                      <a:pt x="2149422" y="1433327"/>
                    </a:lnTo>
                    <a:lnTo>
                      <a:pt x="2181913" y="1050132"/>
                    </a:lnTo>
                    <a:lnTo>
                      <a:pt x="2194611" y="1050132"/>
                    </a:lnTo>
                    <a:lnTo>
                      <a:pt x="2160489" y="1452562"/>
                    </a:lnTo>
                    <a:lnTo>
                      <a:pt x="0" y="1452562"/>
                    </a:lnTo>
                    <a:lnTo>
                      <a:pt x="123163" y="0"/>
                    </a:lnTo>
                    <a:close/>
                  </a:path>
                </a:pathLst>
              </a:custGeom>
              <a:solidFill>
                <a:schemeClr val="bg2"/>
              </a:solidFill>
              <a:ln w="31750">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平行四边形 48"/>
              <p:cNvSpPr/>
              <p:nvPr/>
            </p:nvSpPr>
            <p:spPr>
              <a:xfrm>
                <a:off x="3013079" y="2778170"/>
                <a:ext cx="2075697" cy="1301659"/>
              </a:xfrm>
              <a:prstGeom prst="parallelogram">
                <a:avLst>
                  <a:gd name="adj" fmla="val 8479"/>
                </a:avLst>
              </a:prstGeom>
              <a:noFill/>
              <a:ln w="19050">
                <a:solidFill>
                  <a:schemeClr val="tx1"/>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平行四边形 49"/>
              <p:cNvSpPr/>
              <p:nvPr/>
            </p:nvSpPr>
            <p:spPr>
              <a:xfrm>
                <a:off x="5119498" y="3062050"/>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平行四边形 50"/>
              <p:cNvSpPr/>
              <p:nvPr/>
            </p:nvSpPr>
            <p:spPr>
              <a:xfrm>
                <a:off x="5062573" y="3727371"/>
                <a:ext cx="72908" cy="45720"/>
              </a:xfrm>
              <a:prstGeom prst="parallelogram">
                <a:avLst>
                  <a:gd name="adj" fmla="val 8479"/>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2" name="文本框 51"/>
            <p:cNvSpPr txBox="1"/>
            <p:nvPr/>
          </p:nvSpPr>
          <p:spPr>
            <a:xfrm>
              <a:off x="1538754" y="1574653"/>
              <a:ext cx="1448616" cy="4532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cs typeface="+mn-cs"/>
                </a:rPr>
                <a:t>访存次数</a:t>
              </a:r>
            </a:p>
          </p:txBody>
        </p:sp>
      </p:grpSp>
      <p:sp>
        <p:nvSpPr>
          <p:cNvPr id="53" name="文本框 52"/>
          <p:cNvSpPr txBox="1"/>
          <p:nvPr/>
        </p:nvSpPr>
        <p:spPr>
          <a:xfrm>
            <a:off x="966470" y="3501708"/>
            <a:ext cx="1328261" cy="521970"/>
          </a:xfrm>
          <a:prstGeom prst="rect">
            <a:avLst/>
          </a:prstGeom>
          <a:noFill/>
        </p:spPr>
        <p:txBody>
          <a:bodyPr wrap="square" rtlCol="0">
            <a:spAutoFit/>
          </a:bodyPr>
          <a:lstStyle/>
          <a:p>
            <a:pPr marR="0" lvl="0" indent="0" algn="ctr" defTabSz="914400" rtl="0" fontAlgn="auto">
              <a:lnSpc>
                <a:spcPct val="100000"/>
              </a:lnSpc>
              <a:spcBef>
                <a:spcPts val="0"/>
              </a:spcBef>
              <a:spcAft>
                <a:spcPts val="0"/>
              </a:spcAft>
              <a:buClrTx/>
              <a:buSzTx/>
              <a:buFont typeface="Arial" panose="020B0604020202020204" pitchFamily="34" charset="0"/>
              <a:buNone/>
              <a:defRPr/>
            </a:pPr>
            <a:r>
              <a:rPr kumimoji="0" lang="zh-CN" altLang="en-US" sz="1400" b="0" i="0" baseline="0" noProof="0" dirty="0">
                <a:ln>
                  <a:noFill/>
                </a:ln>
                <a:solidFill>
                  <a:schemeClr val="tx1"/>
                </a:solidFill>
                <a:effectLst/>
                <a:uLnTx/>
                <a:uFillTx/>
                <a:latin typeface="Consolas" panose="020B0609020204030204" charset="0"/>
                <a:ea typeface="楷体" panose="02010609060101010101" pitchFamily="49" charset="-122"/>
                <a:cs typeface="Consolas" panose="020B0609020204030204" charset="0"/>
                <a:sym typeface="+mn-ea"/>
              </a:rPr>
              <a:t>反应程序运行的快慢</a:t>
            </a:r>
          </a:p>
        </p:txBody>
      </p:sp>
      <p:sp>
        <p:nvSpPr>
          <p:cNvPr id="54" name="文本框 53"/>
          <p:cNvSpPr txBox="1"/>
          <p:nvPr/>
        </p:nvSpPr>
        <p:spPr>
          <a:xfrm>
            <a:off x="1015206" y="1973104"/>
            <a:ext cx="1328261" cy="521970"/>
          </a:xfrm>
          <a:prstGeom prst="rect">
            <a:avLst/>
          </a:prstGeom>
          <a:noFill/>
        </p:spPr>
        <p:txBody>
          <a:bodyPr wrap="square" rtlCol="0">
            <a:spAutoFit/>
          </a:bodyPr>
          <a:lstStyle/>
          <a:p>
            <a:pPr marR="0" lvl="0" indent="0" algn="ctr" defTabSz="914400" rtl="0" fontAlgn="auto">
              <a:lnSpc>
                <a:spcPct val="100000"/>
              </a:lnSpc>
              <a:spcBef>
                <a:spcPts val="0"/>
              </a:spcBef>
              <a:spcAft>
                <a:spcPts val="0"/>
              </a:spcAft>
              <a:buClrTx/>
              <a:buSzTx/>
              <a:buFont typeface="Arial" panose="020B0604020202020204" pitchFamily="34" charset="0"/>
              <a:buNone/>
              <a:defRPr/>
            </a:pPr>
            <a:r>
              <a:rPr kumimoji="0" lang="zh-CN" altLang="en-US" sz="1400" b="0" i="0" baseline="0" noProof="0" dirty="0">
                <a:ln>
                  <a:noFill/>
                </a:ln>
                <a:solidFill>
                  <a:schemeClr val="tx1"/>
                </a:solidFill>
                <a:effectLst/>
                <a:uLnTx/>
                <a:uFillTx/>
                <a:latin typeface="Consolas" panose="020B0609020204030204" charset="0"/>
                <a:ea typeface="楷体" panose="02010609060101010101" pitchFamily="49" charset="-122"/>
                <a:cs typeface="Consolas" panose="020B0609020204030204" charset="0"/>
                <a:sym typeface="+mn-ea"/>
              </a:rPr>
              <a:t>反应页表机制的优劣</a:t>
            </a:r>
          </a:p>
        </p:txBody>
      </p:sp>
      <p:sp>
        <p:nvSpPr>
          <p:cNvPr id="56" name="文本框 55"/>
          <p:cNvSpPr txBox="1"/>
          <p:nvPr/>
        </p:nvSpPr>
        <p:spPr>
          <a:xfrm>
            <a:off x="1090136" y="3166587"/>
            <a:ext cx="117919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cs typeface="+mn-cs"/>
              </a:rPr>
              <a:t>响应时间</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2435" y="956310"/>
            <a:ext cx="5142865" cy="3830955"/>
          </a:xfrm>
          <a:prstGeom prst="rect">
            <a:avLst/>
          </a:prstGeom>
          <a:noFill/>
        </p:spPr>
        <p:txBody>
          <a:bodyPr wrap="square" rtlCol="0">
            <a:spAutoFit/>
          </a:bodyPr>
          <a:lstStyle/>
          <a:p>
            <a:pPr indent="0" algn="l" defTabSz="914400" eaLnBrk="1" fontAlgn="auto" hangingPunct="1">
              <a:lnSpc>
                <a:spcPct val="15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测评设置：</a:t>
            </a:r>
            <a:endParaRPr lang="zh-CN" sz="1800" b="1" dirty="0">
              <a:latin typeface="Times New Roman" panose="02020603050405020304" pitchFamily="18" charset="0"/>
              <a:ea typeface="宋体" panose="02010600030101010101" pitchFamily="2" charset="-122"/>
              <a:sym typeface="等线" panose="02010600030101010101" charset="-122"/>
            </a:endParaRPr>
          </a:p>
          <a:p>
            <a:pPr marL="285750" indent="-285750" algn="l" defTabSz="914400" eaLnBrk="1" fontAlgn="auto" hangingPunct="1">
              <a:lnSpc>
                <a:spcPct val="150000"/>
              </a:lnSpc>
              <a:spcAft>
                <a:spcPts val="0"/>
              </a:spcAft>
              <a:buFont typeface="Arial" panose="020B0604020202020204" pitchFamily="34" charset="0"/>
              <a:buChar char="•"/>
            </a:pPr>
            <a:r>
              <a:rPr lang="zh-CN" altLang="en-US" sz="1400" dirty="0">
                <a:solidFill>
                  <a:sysClr val="windowText" lastClr="000000"/>
                </a:solidFill>
                <a:uFillTx/>
                <a:latin typeface="Consolas" panose="020B0609020204030204" charset="0"/>
                <a:cs typeface="+mn-ea"/>
                <a:sym typeface="等线" panose="02010600030101010101" charset="-122"/>
              </a:rPr>
              <a:t>多级页表级数：四级</a:t>
            </a:r>
            <a:endParaRPr lang="zh-CN" altLang="en-US" sz="1000" dirty="0">
              <a:solidFill>
                <a:sysClr val="windowText" lastClr="000000"/>
              </a:solidFill>
              <a:uFillTx/>
              <a:latin typeface="Consolas" panose="020B0609020204030204" charset="0"/>
              <a:ea typeface="微软雅黑" panose="020B0503020204020204" pitchFamily="34" charset="-122"/>
              <a:sym typeface="等线" panose="02010600030101010101" charset="-122"/>
            </a:endParaRPr>
          </a:p>
          <a:p>
            <a:pPr marL="285750" indent="-285750" algn="l" defTabSz="914400" eaLnBrk="1" fontAlgn="auto" hangingPunct="1">
              <a:lnSpc>
                <a:spcPct val="150000"/>
              </a:lnSpc>
              <a:spcAft>
                <a:spcPts val="0"/>
              </a:spcAft>
              <a:buFont typeface="Arial" panose="020B0604020202020204" pitchFamily="34" charset="0"/>
              <a:buChar char="•"/>
            </a:pPr>
            <a:r>
              <a:rPr lang="zh-CN" altLang="en-US" sz="1400" dirty="0">
                <a:solidFill>
                  <a:sysClr val="windowText" lastClr="000000"/>
                </a:solidFill>
                <a:uFillTx/>
                <a:latin typeface="Consolas" panose="020B0609020204030204" charset="0"/>
                <a:cs typeface="+mn-ea"/>
                <a:sym typeface="等线" panose="02010600030101010101" charset="-122"/>
              </a:rPr>
              <a:t>哈希页表大小：</a:t>
            </a:r>
            <a:r>
              <a:rPr lang="en-US" altLang="zh-CN" sz="1400" dirty="0">
                <a:solidFill>
                  <a:sysClr val="windowText" lastClr="000000"/>
                </a:solidFill>
                <a:uFillTx/>
                <a:latin typeface="Consolas" panose="020B0609020204030204" charset="0"/>
                <a:cs typeface="+mn-ea"/>
                <a:sym typeface="+mn-ea"/>
              </a:rPr>
              <a:t>512KB</a:t>
            </a:r>
            <a:endParaRPr lang="zh-CN" sz="1000" dirty="0">
              <a:solidFill>
                <a:sysClr val="windowText" lastClr="000000"/>
              </a:solidFill>
              <a:uFillTx/>
              <a:latin typeface="Consolas" panose="020B0609020204030204" charset="0"/>
              <a:ea typeface="微软雅黑" panose="020B0503020204020204" pitchFamily="34" charset="-122"/>
              <a:sym typeface="等线" panose="02010600030101010101" charset="-122"/>
            </a:endParaRPr>
          </a:p>
          <a:p>
            <a:pPr indent="0" algn="l" defTabSz="914400" eaLnBrk="1" fontAlgn="auto" hangingPunct="1">
              <a:lnSpc>
                <a:spcPct val="15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测试结果：</a:t>
            </a:r>
            <a:endParaRPr lang="zh-CN" sz="1800" b="1" dirty="0">
              <a:latin typeface="Times New Roman" panose="02020603050405020304" pitchFamily="18" charset="0"/>
              <a:ea typeface="宋体" panose="02010600030101010101" pitchFamily="2" charset="-122"/>
              <a:sym typeface="等线" panose="02010600030101010101" charset="-122"/>
            </a:endParaRPr>
          </a:p>
          <a:p>
            <a:pPr marL="285750" indent="-285750" algn="l" defTabSz="914400" eaLnBrk="1" fontAlgn="auto" hangingPunct="1">
              <a:lnSpc>
                <a:spcPct val="150000"/>
              </a:lnSpc>
              <a:spcAft>
                <a:spcPts val="0"/>
              </a:spcAft>
              <a:buFont typeface="Arial" panose="020B0604020202020204" pitchFamily="34" charset="0"/>
              <a:buChar char="•"/>
            </a:pPr>
            <a:r>
              <a:rPr lang="zh-CN" sz="1400" b="1" dirty="0">
                <a:solidFill>
                  <a:sysClr val="windowText" lastClr="000000"/>
                </a:solidFill>
                <a:uFillTx/>
                <a:latin typeface="Times New Roman" panose="02020603050405020304" pitchFamily="18" charset="0"/>
                <a:cs typeface="+mn-ea"/>
                <a:sym typeface="等线" panose="02010600030101010101" charset="-122"/>
              </a:rPr>
              <a:t>页</a:t>
            </a:r>
            <a:r>
              <a:rPr lang="en-US" altLang="zh-CN" sz="1400" b="1" dirty="0">
                <a:solidFill>
                  <a:sysClr val="windowText" lastClr="000000"/>
                </a:solidFill>
                <a:uFillTx/>
                <a:latin typeface="Times New Roman" panose="02020603050405020304" pitchFamily="18" charset="0"/>
                <a:cs typeface="+mn-ea"/>
                <a:sym typeface="+mn-ea"/>
              </a:rPr>
              <a:t>      </a:t>
            </a:r>
            <a:r>
              <a:rPr lang="zh-CN" sz="1400" b="1" dirty="0">
                <a:solidFill>
                  <a:sysClr val="windowText" lastClr="000000"/>
                </a:solidFill>
                <a:uFillTx/>
                <a:latin typeface="Times New Roman" panose="02020603050405020304" pitchFamily="18" charset="0"/>
                <a:cs typeface="+mn-ea"/>
                <a:sym typeface="等线" panose="02010600030101010101" charset="-122"/>
              </a:rPr>
              <a:t>粒</a:t>
            </a:r>
            <a:r>
              <a:rPr lang="en-US" altLang="zh-CN" sz="1400" b="1" dirty="0">
                <a:solidFill>
                  <a:sysClr val="windowText" lastClr="000000"/>
                </a:solidFill>
                <a:uFillTx/>
                <a:latin typeface="Times New Roman" panose="02020603050405020304" pitchFamily="18" charset="0"/>
                <a:cs typeface="+mn-ea"/>
                <a:sym typeface="+mn-ea"/>
              </a:rPr>
              <a:t>      </a:t>
            </a:r>
            <a:r>
              <a:rPr lang="zh-CN" sz="1400" b="1" dirty="0">
                <a:solidFill>
                  <a:sysClr val="windowText" lastClr="000000"/>
                </a:solidFill>
                <a:uFillTx/>
                <a:latin typeface="Times New Roman" panose="02020603050405020304" pitchFamily="18" charset="0"/>
                <a:cs typeface="+mn-ea"/>
                <a:sym typeface="等线" panose="02010600030101010101" charset="-122"/>
              </a:rPr>
              <a:t>度</a:t>
            </a:r>
            <a:r>
              <a:rPr lang="en-US" altLang="zh-CN" sz="1400" dirty="0">
                <a:solidFill>
                  <a:sysClr val="windowText" lastClr="000000"/>
                </a:solidFill>
                <a:uFillTx/>
                <a:latin typeface="Times New Roman" panose="02020603050405020304" pitchFamily="18" charset="0"/>
                <a:cs typeface="+mn-ea"/>
                <a:sym typeface="+mn-ea"/>
              </a:rPr>
              <a:t>:</a:t>
            </a:r>
            <a:r>
              <a:rPr lang="zh-CN" sz="1400" dirty="0">
                <a:solidFill>
                  <a:sysClr val="windowText" lastClr="000000"/>
                </a:solidFill>
                <a:uFillTx/>
                <a:latin typeface="Consolas" panose="020B0609020204030204" charset="0"/>
                <a:cs typeface="+mn-ea"/>
                <a:sym typeface="等线" panose="02010600030101010101" charset="-122"/>
              </a:rPr>
              <a:t>16K多级页表的访存次数少于4K多级页表</a:t>
            </a:r>
            <a:endParaRPr kumimoji="0" lang="zh-CN" sz="1400" b="0" i="0" baseline="0" dirty="0">
              <a:solidFill>
                <a:sysClr val="windowText" lastClr="000000"/>
              </a:solidFill>
              <a:uFillTx/>
              <a:latin typeface="Times New Roman" panose="02020603050405020304" pitchFamily="18" charset="0"/>
              <a:ea typeface="微软雅黑" panose="020B0503020204020204" pitchFamily="34" charset="-122"/>
              <a:sym typeface="等线" panose="02010600030101010101" charset="-122"/>
            </a:endParaRPr>
          </a:p>
          <a:p>
            <a:pPr marL="285750" indent="-285750" algn="l" defTabSz="914400" eaLnBrk="1" fontAlgn="auto" hangingPunct="1">
              <a:lnSpc>
                <a:spcPct val="150000"/>
              </a:lnSpc>
              <a:spcAft>
                <a:spcPts val="0"/>
              </a:spcAft>
              <a:buFont typeface="Arial" panose="020B0604020202020204" pitchFamily="34" charset="0"/>
              <a:buChar char="•"/>
            </a:pPr>
            <a:r>
              <a:rPr lang="zh-CN" sz="1400" b="1" dirty="0">
                <a:solidFill>
                  <a:sysClr val="windowText" lastClr="000000"/>
                </a:solidFill>
                <a:uFillTx/>
                <a:latin typeface="Times New Roman" panose="02020603050405020304" pitchFamily="18" charset="0"/>
                <a:cs typeface="+mn-ea"/>
                <a:sym typeface="等线" panose="02010600030101010101" charset="-122"/>
              </a:rPr>
              <a:t>页表实现形式</a:t>
            </a:r>
            <a:r>
              <a:rPr lang="en-US" altLang="zh-CN" sz="1400" dirty="0">
                <a:solidFill>
                  <a:sysClr val="windowText" lastClr="000000"/>
                </a:solidFill>
                <a:uFillTx/>
                <a:latin typeface="Times New Roman" panose="02020603050405020304" pitchFamily="18" charset="0"/>
                <a:cs typeface="+mn-ea"/>
                <a:sym typeface="+mn-ea"/>
              </a:rPr>
              <a:t>:</a:t>
            </a:r>
            <a:r>
              <a:rPr lang="zh-CN" sz="1400" dirty="0">
                <a:solidFill>
                  <a:sysClr val="windowText" lastClr="000000"/>
                </a:solidFill>
                <a:uFillTx/>
                <a:latin typeface="Times New Roman" panose="02020603050405020304" pitchFamily="18" charset="0"/>
                <a:cs typeface="+mn-ea"/>
                <a:sym typeface="等线" panose="02010600030101010101" charset="-122"/>
              </a:rPr>
              <a:t>哈希页表访存次数少于多级页表的访存次数</a:t>
            </a:r>
            <a:endParaRPr kumimoji="0" lang="zh-CN" sz="1400" b="0" i="0" baseline="0" dirty="0">
              <a:solidFill>
                <a:sysClr val="windowText" lastClr="000000"/>
              </a:solidFill>
              <a:uFillTx/>
              <a:latin typeface="Times New Roman" panose="02020603050405020304" pitchFamily="18" charset="0"/>
              <a:ea typeface="楷体" panose="02010609060101010101" pitchFamily="49" charset="-122"/>
              <a:sym typeface="等线" panose="02010600030101010101" charset="-122"/>
            </a:endParaRPr>
          </a:p>
          <a:p>
            <a:pPr indent="0" algn="l" defTabSz="914400" eaLnBrk="1" fontAlgn="auto" hangingPunct="1">
              <a:lnSpc>
                <a:spcPct val="15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原因分析：</a:t>
            </a:r>
            <a:endParaRPr lang="zh-CN" sz="1200" b="1" dirty="0">
              <a:latin typeface="Consolas" panose="020B0609020204030204" charset="0"/>
              <a:ea typeface="碳纤维正中黑简体" panose="02010601030101010101" pitchFamily="2" charset="-122"/>
              <a:sym typeface="等线" panose="02010600030101010101" charset="-122"/>
            </a:endParaRPr>
          </a:p>
          <a:p>
            <a:pPr marL="285750" indent="-285750" algn="l" defTabSz="914400" eaLnBrk="1" fontAlgn="auto" hangingPunct="1">
              <a:lnSpc>
                <a:spcPct val="150000"/>
              </a:lnSpc>
              <a:spcAft>
                <a:spcPts val="0"/>
              </a:spcAft>
              <a:buFont typeface="Arial" panose="020B0604020202020204" pitchFamily="34" charset="0"/>
              <a:buChar char="•"/>
            </a:pPr>
            <a:r>
              <a:rPr lang="zh-CN" sz="1400" dirty="0">
                <a:solidFill>
                  <a:sysClr val="windowText" lastClr="000000"/>
                </a:solidFill>
                <a:uFillTx/>
                <a:latin typeface="Consolas" panose="020B0609020204030204" charset="0"/>
                <a:cs typeface="+mn-ea"/>
                <a:sym typeface="等线" panose="02010600030101010101" charset="-122"/>
              </a:rPr>
              <a:t>页大小→TLB覆盖范围→TLB命中率→内存访问次数</a:t>
            </a:r>
            <a:endParaRPr lang="zh-CN" sz="1000" dirty="0">
              <a:solidFill>
                <a:sysClr val="windowText" lastClr="000000"/>
              </a:solidFill>
              <a:uFillTx/>
              <a:latin typeface="Consolas" panose="020B0609020204030204" charset="0"/>
              <a:ea typeface="微软雅黑" panose="020B0503020204020204" pitchFamily="34" charset="-122"/>
              <a:sym typeface="等线" panose="02010600030101010101" charset="-122"/>
            </a:endParaRPr>
          </a:p>
          <a:p>
            <a:pPr marL="285750" indent="-285750" algn="l" defTabSz="914400" eaLnBrk="1" fontAlgn="auto" hangingPunct="1">
              <a:lnSpc>
                <a:spcPct val="150000"/>
              </a:lnSpc>
              <a:spcAft>
                <a:spcPts val="0"/>
              </a:spcAft>
              <a:buFont typeface="Arial" panose="020B0604020202020204" pitchFamily="34" charset="0"/>
              <a:buChar char="•"/>
            </a:pPr>
            <a:r>
              <a:rPr lang="zh-CN" sz="1400" dirty="0">
                <a:solidFill>
                  <a:sysClr val="windowText" lastClr="000000"/>
                </a:solidFill>
                <a:uFillTx/>
                <a:latin typeface="Consolas" panose="020B0609020204030204" charset="0"/>
                <a:cs typeface="+mn-ea"/>
                <a:sym typeface="等线" panose="02010600030101010101" charset="-122"/>
              </a:rPr>
              <a:t>不产生哈希冲突，哈希页表仅需一次内存访问，就能完成虚拟地址到物理地址的转换，减少了内存访问次数</a:t>
            </a:r>
            <a:endParaRPr lang="zh-CN" sz="1000" dirty="0">
              <a:solidFill>
                <a:sysClr val="windowText" lastClr="000000"/>
              </a:solidFill>
              <a:uFillTx/>
              <a:latin typeface="Times New Roman" panose="02020603050405020304" pitchFamily="18" charset="0"/>
              <a:ea typeface="微软雅黑" panose="020B0503020204020204" pitchFamily="34" charset="-122"/>
              <a:sym typeface="等线" panose="02010600030101010101" charset="-122"/>
            </a:endParaRPr>
          </a:p>
          <a:p>
            <a:pPr indent="0" algn="l" defTabSz="914400" eaLnBrk="1" fontAlgn="auto" hangingPunct="1">
              <a:lnSpc>
                <a:spcPct val="150000"/>
              </a:lnSpc>
              <a:spcAft>
                <a:spcPts val="0"/>
              </a:spcAft>
              <a:buFont typeface="Arial" panose="020B0604020202020204" pitchFamily="34" charset="0"/>
            </a:pPr>
            <a:endParaRPr kumimoji="0" lang="zh-CN" sz="1000" b="0" i="0" baseline="0" dirty="0">
              <a:solidFill>
                <a:sysClr val="windowText" lastClr="000000"/>
              </a:solidFill>
              <a:uFillTx/>
              <a:latin typeface="Times New Roman" panose="02020603050405020304" pitchFamily="18" charset="0"/>
              <a:ea typeface="微软雅黑" panose="020B0503020204020204" pitchFamily="34" charset="-122"/>
              <a:sym typeface="等线" panose="02010600030101010101" charset="-122"/>
            </a:endParaRPr>
          </a:p>
        </p:txBody>
      </p:sp>
      <p:sp>
        <p:nvSpPr>
          <p:cNvPr id="43016" name="文本框 24"/>
          <p:cNvSpPr txBox="1">
            <a:spLocks noChangeArrowheads="1"/>
          </p:cNvSpPr>
          <p:nvPr/>
        </p:nvSpPr>
        <p:spPr bwMode="auto">
          <a:xfrm>
            <a:off x="1504950" y="2540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p>
        </p:txBody>
      </p:sp>
      <p:sp>
        <p:nvSpPr>
          <p:cNvPr id="43017" name="文本框 25"/>
          <p:cNvSpPr txBox="1">
            <a:spLocks noChangeArrowheads="1"/>
          </p:cNvSpPr>
          <p:nvPr/>
        </p:nvSpPr>
        <p:spPr bwMode="auto">
          <a:xfrm>
            <a:off x="782638" y="280988"/>
            <a:ext cx="3511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访存次数测评（</a:t>
            </a:r>
            <a:r>
              <a:rPr lang="en-US" altLang="zh-CN" sz="2400" b="1" dirty="0"/>
              <a:t>MBW</a:t>
            </a:r>
            <a:r>
              <a:rPr lang="zh-CN" altLang="en-US" sz="2400" b="1" dirty="0"/>
              <a:t>）</a:t>
            </a:r>
          </a:p>
        </p:txBody>
      </p:sp>
      <p:grpSp>
        <p:nvGrpSpPr>
          <p:cNvPr id="43018" name="组合 29"/>
          <p:cNvGrpSpPr>
            <a:grpSpLocks noChangeAspect="1"/>
          </p:cNvGrpSpPr>
          <p:nvPr/>
        </p:nvGrpSpPr>
        <p:grpSpPr bwMode="auto">
          <a:xfrm>
            <a:off x="314325" y="27463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pic>
        <p:nvPicPr>
          <p:cNvPr id="22" name="图片 22" descr="mbw2"/>
          <p:cNvPicPr>
            <a:picLocks noChangeAspect="1"/>
          </p:cNvPicPr>
          <p:nvPr>
            <p:custDataLst>
              <p:tags r:id="rId1"/>
            </p:custDataLst>
          </p:nvPr>
        </p:nvPicPr>
        <p:blipFill>
          <a:blip r:embed="rId4">
            <a:clrChange>
              <a:clrFrom>
                <a:srgbClr val="FFFFFF">
                  <a:alpha val="100000"/>
                </a:srgbClr>
              </a:clrFrom>
              <a:clrTo>
                <a:srgbClr val="FFFFFF">
                  <a:alpha val="100000"/>
                  <a:alpha val="0"/>
                </a:srgbClr>
              </a:clrTo>
            </a:clrChange>
          </a:blip>
          <a:stretch>
            <a:fillRect/>
          </a:stretch>
        </p:blipFill>
        <p:spPr>
          <a:xfrm>
            <a:off x="5359083" y="1671717"/>
            <a:ext cx="3780546" cy="2700000"/>
          </a:xfrm>
          <a:prstGeom prst="rect">
            <a:avLst/>
          </a:prstGeom>
        </p:spPr>
      </p:pic>
      <p:pic>
        <p:nvPicPr>
          <p:cNvPr id="7" name="图片 6" descr="流程图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306820" y="1240155"/>
            <a:ext cx="1886345" cy="432000"/>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2435" y="956310"/>
            <a:ext cx="5142865" cy="3663950"/>
          </a:xfrm>
          <a:prstGeom prst="rect">
            <a:avLst/>
          </a:prstGeom>
          <a:noFill/>
        </p:spPr>
        <p:txBody>
          <a:bodyPr wrap="square" rtlCol="0">
            <a:spAutoFit/>
          </a:bodyPr>
          <a:lstStyle/>
          <a:p>
            <a:pPr indent="0" algn="l" defTabSz="914400" eaLnBrk="1" fontAlgn="auto" hangingPunct="1">
              <a:lnSpc>
                <a:spcPct val="14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测评设置：</a:t>
            </a:r>
            <a:endParaRPr lang="zh-CN" sz="1800" b="1" dirty="0">
              <a:latin typeface="Times New Roman" panose="02020603050405020304" pitchFamily="18" charset="0"/>
              <a:ea typeface="宋体" panose="02010600030101010101" pitchFamily="2"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altLang="en-US" sz="1400" dirty="0">
                <a:solidFill>
                  <a:sysClr val="windowText" lastClr="000000"/>
                </a:solidFill>
                <a:uFillTx/>
                <a:latin typeface="Consolas" panose="020B0609020204030204" charset="0"/>
                <a:cs typeface="+mn-ea"/>
                <a:sym typeface="等线" panose="02010600030101010101" charset="-122"/>
              </a:rPr>
              <a:t>多级页表级数：四级</a:t>
            </a:r>
            <a:endParaRPr lang="zh-CN" altLang="en-US" sz="1000" dirty="0">
              <a:solidFill>
                <a:sysClr val="windowText" lastClr="000000"/>
              </a:solidFill>
              <a:uFillTx/>
              <a:latin typeface="Consolas" panose="020B0609020204030204" charset="0"/>
              <a:ea typeface="微软雅黑" panose="020B0503020204020204" pitchFamily="34"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altLang="en-US" sz="1400" dirty="0">
                <a:solidFill>
                  <a:sysClr val="windowText" lastClr="000000"/>
                </a:solidFill>
                <a:uFillTx/>
                <a:latin typeface="Consolas" panose="020B0609020204030204" charset="0"/>
                <a:cs typeface="+mn-ea"/>
                <a:sym typeface="等线" panose="02010600030101010101" charset="-122"/>
              </a:rPr>
              <a:t>哈希页表大小：</a:t>
            </a:r>
            <a:r>
              <a:rPr lang="en-US" altLang="zh-CN" sz="1400" dirty="0">
                <a:solidFill>
                  <a:sysClr val="windowText" lastClr="000000"/>
                </a:solidFill>
                <a:uFillTx/>
                <a:latin typeface="Consolas" panose="020B0609020204030204" charset="0"/>
                <a:cs typeface="+mn-ea"/>
                <a:sym typeface="+mn-ea"/>
              </a:rPr>
              <a:t>512KB</a:t>
            </a:r>
            <a:endParaRPr lang="zh-CN" sz="1800" b="1" dirty="0">
              <a:solidFill>
                <a:sysClr val="windowText" lastClr="000000"/>
              </a:solidFill>
              <a:uFillTx/>
              <a:latin typeface="Consolas" panose="020B0609020204030204" charset="0"/>
              <a:ea typeface="微软雅黑" panose="020B0503020204020204" pitchFamily="34" charset="-122"/>
              <a:sym typeface="等线" panose="02010600030101010101" charset="-122"/>
            </a:endParaRPr>
          </a:p>
          <a:p>
            <a:pPr indent="0" algn="l" defTabSz="914400" eaLnBrk="1" fontAlgn="auto" hangingPunct="1">
              <a:lnSpc>
                <a:spcPct val="14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测试结果：</a:t>
            </a:r>
            <a:endParaRPr lang="zh-CN" sz="1800" b="1" dirty="0">
              <a:latin typeface="Times New Roman" panose="02020603050405020304" pitchFamily="18" charset="0"/>
              <a:ea typeface="宋体" panose="02010600030101010101" pitchFamily="2"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sz="1400" b="1" dirty="0">
                <a:solidFill>
                  <a:sysClr val="windowText" lastClr="000000"/>
                </a:solidFill>
                <a:uFillTx/>
                <a:latin typeface="Times New Roman" panose="02020603050405020304" pitchFamily="18" charset="0"/>
                <a:cs typeface="+mn-ea"/>
                <a:sym typeface="等线" panose="02010600030101010101" charset="-122"/>
              </a:rPr>
              <a:t>页</a:t>
            </a:r>
            <a:r>
              <a:rPr lang="en-US" altLang="zh-CN" sz="1400" b="1" dirty="0">
                <a:solidFill>
                  <a:sysClr val="windowText" lastClr="000000"/>
                </a:solidFill>
                <a:uFillTx/>
                <a:latin typeface="Times New Roman" panose="02020603050405020304" pitchFamily="18" charset="0"/>
                <a:cs typeface="+mn-ea"/>
                <a:sym typeface="+mn-ea"/>
              </a:rPr>
              <a:t>      </a:t>
            </a:r>
            <a:r>
              <a:rPr lang="zh-CN" sz="1400" b="1" dirty="0">
                <a:solidFill>
                  <a:sysClr val="windowText" lastClr="000000"/>
                </a:solidFill>
                <a:uFillTx/>
                <a:latin typeface="Times New Roman" panose="02020603050405020304" pitchFamily="18" charset="0"/>
                <a:cs typeface="+mn-ea"/>
                <a:sym typeface="等线" panose="02010600030101010101" charset="-122"/>
              </a:rPr>
              <a:t>粒</a:t>
            </a:r>
            <a:r>
              <a:rPr lang="en-US" altLang="zh-CN" sz="1400" b="1" dirty="0">
                <a:solidFill>
                  <a:sysClr val="windowText" lastClr="000000"/>
                </a:solidFill>
                <a:uFillTx/>
                <a:latin typeface="Times New Roman" panose="02020603050405020304" pitchFamily="18" charset="0"/>
                <a:cs typeface="+mn-ea"/>
                <a:sym typeface="+mn-ea"/>
              </a:rPr>
              <a:t>      </a:t>
            </a:r>
            <a:r>
              <a:rPr lang="zh-CN" sz="1400" b="1" dirty="0">
                <a:solidFill>
                  <a:sysClr val="windowText" lastClr="000000"/>
                </a:solidFill>
                <a:uFillTx/>
                <a:latin typeface="Times New Roman" panose="02020603050405020304" pitchFamily="18" charset="0"/>
                <a:cs typeface="+mn-ea"/>
                <a:sym typeface="等线" panose="02010600030101010101" charset="-122"/>
              </a:rPr>
              <a:t>度</a:t>
            </a:r>
            <a:r>
              <a:rPr lang="en-US" altLang="zh-CN" sz="1400" dirty="0">
                <a:solidFill>
                  <a:sysClr val="windowText" lastClr="000000"/>
                </a:solidFill>
                <a:uFillTx/>
                <a:latin typeface="Times New Roman" panose="02020603050405020304" pitchFamily="18" charset="0"/>
                <a:cs typeface="+mn-ea"/>
                <a:sym typeface="+mn-ea"/>
              </a:rPr>
              <a:t>:</a:t>
            </a:r>
            <a:r>
              <a:rPr lang="zh-CN" sz="1400" dirty="0">
                <a:solidFill>
                  <a:sysClr val="windowText" lastClr="000000"/>
                </a:solidFill>
                <a:uFillTx/>
                <a:latin typeface="Consolas" panose="020B0609020204030204" charset="0"/>
                <a:cs typeface="+mn-ea"/>
                <a:sym typeface="等线" panose="02010600030101010101" charset="-122"/>
              </a:rPr>
              <a:t>16K多级页表的响应时间少于4K多级页表</a:t>
            </a:r>
            <a:endParaRPr kumimoji="0" lang="zh-CN" sz="1400" b="0" i="0" baseline="0" dirty="0">
              <a:solidFill>
                <a:sysClr val="windowText" lastClr="000000"/>
              </a:solidFill>
              <a:uFillTx/>
              <a:latin typeface="Times New Roman" panose="02020603050405020304" pitchFamily="18" charset="0"/>
              <a:ea typeface="微软雅黑" panose="020B0503020204020204" pitchFamily="34"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sz="1400" b="1" dirty="0">
                <a:solidFill>
                  <a:sysClr val="windowText" lastClr="000000"/>
                </a:solidFill>
                <a:uFillTx/>
                <a:latin typeface="Times New Roman" panose="02020603050405020304" pitchFamily="18" charset="0"/>
                <a:cs typeface="+mn-ea"/>
                <a:sym typeface="等线" panose="02010600030101010101" charset="-122"/>
              </a:rPr>
              <a:t>页表实现形式</a:t>
            </a:r>
            <a:r>
              <a:rPr lang="en-US" altLang="zh-CN" sz="1400" dirty="0">
                <a:solidFill>
                  <a:sysClr val="windowText" lastClr="000000"/>
                </a:solidFill>
                <a:uFillTx/>
                <a:latin typeface="Times New Roman" panose="02020603050405020304" pitchFamily="18" charset="0"/>
                <a:cs typeface="+mn-ea"/>
                <a:sym typeface="+mn-ea"/>
              </a:rPr>
              <a:t>:</a:t>
            </a:r>
            <a:r>
              <a:rPr lang="zh-CN" sz="1400" dirty="0">
                <a:solidFill>
                  <a:sysClr val="windowText" lastClr="000000"/>
                </a:solidFill>
                <a:uFillTx/>
                <a:latin typeface="Times New Roman" panose="02020603050405020304" pitchFamily="18" charset="0"/>
                <a:cs typeface="+mn-ea"/>
                <a:sym typeface="等线" panose="02010600030101010101" charset="-122"/>
              </a:rPr>
              <a:t>哈希页表</a:t>
            </a:r>
            <a:r>
              <a:rPr lang="zh-CN" sz="1400" dirty="0">
                <a:solidFill>
                  <a:sysClr val="windowText" lastClr="000000"/>
                </a:solidFill>
                <a:uFillTx/>
                <a:latin typeface="Consolas" panose="020B0609020204030204" charset="0"/>
                <a:cs typeface="+mn-ea"/>
                <a:sym typeface="等线" panose="02010600030101010101" charset="-122"/>
              </a:rPr>
              <a:t>响应时间</a:t>
            </a:r>
            <a:r>
              <a:rPr lang="zh-CN" sz="1400" dirty="0">
                <a:solidFill>
                  <a:sysClr val="windowText" lastClr="000000"/>
                </a:solidFill>
                <a:uFillTx/>
                <a:latin typeface="Times New Roman" panose="02020603050405020304" pitchFamily="18" charset="0"/>
                <a:cs typeface="+mn-ea"/>
                <a:sym typeface="等线" panose="02010600030101010101" charset="-122"/>
              </a:rPr>
              <a:t>少于多级页表的</a:t>
            </a:r>
            <a:r>
              <a:rPr lang="zh-CN" sz="1400" dirty="0">
                <a:solidFill>
                  <a:sysClr val="windowText" lastClr="000000"/>
                </a:solidFill>
                <a:uFillTx/>
                <a:latin typeface="Consolas" panose="020B0609020204030204" charset="0"/>
                <a:cs typeface="+mn-ea"/>
                <a:sym typeface="等线" panose="02010600030101010101" charset="-122"/>
              </a:rPr>
              <a:t>响应时间</a:t>
            </a:r>
            <a:endParaRPr lang="zh-CN" sz="1000" dirty="0">
              <a:solidFill>
                <a:sysClr val="windowText" lastClr="000000"/>
              </a:solidFill>
              <a:uFillTx/>
              <a:latin typeface="Times New Roman" panose="02020603050405020304" pitchFamily="18" charset="0"/>
              <a:ea typeface="微软雅黑" panose="020B0503020204020204" pitchFamily="34"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sz="1400" dirty="0">
                <a:solidFill>
                  <a:sysClr val="windowText" lastClr="000000"/>
                </a:solidFill>
                <a:uFillTx/>
                <a:latin typeface="Times New Roman" panose="02020603050405020304" pitchFamily="18" charset="0"/>
                <a:cs typeface="+mn-ea"/>
                <a:sym typeface="等线" panose="02010600030101010101" charset="-122"/>
              </a:rPr>
              <a:t>增大页表粒度的效果更为明显</a:t>
            </a:r>
            <a:endParaRPr kumimoji="0" lang="zh-CN" sz="1400" b="0" i="0" baseline="0" dirty="0">
              <a:solidFill>
                <a:sysClr val="windowText" lastClr="000000"/>
              </a:solidFill>
              <a:uFillTx/>
              <a:latin typeface="Times New Roman" panose="02020603050405020304" pitchFamily="18" charset="0"/>
              <a:ea typeface="微软雅黑" panose="020B0503020204020204" pitchFamily="34" charset="-122"/>
              <a:sym typeface="等线" panose="02010600030101010101" charset="-122"/>
            </a:endParaRPr>
          </a:p>
          <a:p>
            <a:pPr indent="0" algn="l" defTabSz="914400" eaLnBrk="1" fontAlgn="auto" hangingPunct="1">
              <a:lnSpc>
                <a:spcPct val="14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原因分析：</a:t>
            </a:r>
            <a:endParaRPr lang="zh-CN" sz="1000" b="1" dirty="0">
              <a:latin typeface="Consolas" panose="020B0609020204030204" charset="0"/>
              <a:ea typeface="碳纤维正中黑简体" panose="02010601030101010101" pitchFamily="2"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sz="1400" dirty="0">
                <a:solidFill>
                  <a:sysClr val="windowText" lastClr="000000"/>
                </a:solidFill>
                <a:uFillTx/>
                <a:latin typeface="Consolas" panose="020B0609020204030204" charset="0"/>
                <a:cs typeface="+mn-ea"/>
                <a:sym typeface="等线" panose="02010600030101010101" charset="-122"/>
              </a:rPr>
              <a:t>在访存次数测评时证明了增大页粒度与使用哈希页表替换多级页表在减少访存次数上均有正向影响，因此这两种技术在减少响应时间上也会有对应的优化效果</a:t>
            </a:r>
            <a:endParaRPr kumimoji="0" lang="zh-CN" sz="1400" b="0" i="0" baseline="0" dirty="0">
              <a:solidFill>
                <a:sysClr val="windowText" lastClr="000000"/>
              </a:solidFill>
              <a:uFillTx/>
              <a:latin typeface="Consolas" panose="020B0609020204030204" charset="0"/>
              <a:ea typeface="微软雅黑" panose="020B0503020204020204" pitchFamily="34" charset="-122"/>
              <a:cs typeface="+mn-ea"/>
              <a:sym typeface="等线" panose="02010600030101010101" charset="-122"/>
            </a:endParaRPr>
          </a:p>
        </p:txBody>
      </p:sp>
      <p:sp>
        <p:nvSpPr>
          <p:cNvPr id="43016" name="文本框 24"/>
          <p:cNvSpPr txBox="1">
            <a:spLocks noChangeArrowheads="1"/>
          </p:cNvSpPr>
          <p:nvPr/>
        </p:nvSpPr>
        <p:spPr bwMode="auto">
          <a:xfrm>
            <a:off x="1504950" y="2540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p>
        </p:txBody>
      </p:sp>
      <p:sp>
        <p:nvSpPr>
          <p:cNvPr id="43017" name="文本框 25"/>
          <p:cNvSpPr txBox="1">
            <a:spLocks noChangeArrowheads="1"/>
          </p:cNvSpPr>
          <p:nvPr/>
        </p:nvSpPr>
        <p:spPr bwMode="auto">
          <a:xfrm>
            <a:off x="782638" y="280988"/>
            <a:ext cx="3789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响应时间测评（</a:t>
            </a:r>
            <a:r>
              <a:rPr lang="en-US" altLang="zh-CN" sz="2400" b="1" dirty="0"/>
              <a:t>MBW</a:t>
            </a:r>
            <a:r>
              <a:rPr lang="zh-CN" altLang="en-US" sz="2400" b="1" dirty="0"/>
              <a:t>）</a:t>
            </a:r>
          </a:p>
        </p:txBody>
      </p:sp>
      <p:grpSp>
        <p:nvGrpSpPr>
          <p:cNvPr id="43018" name="组合 29"/>
          <p:cNvGrpSpPr>
            <a:grpSpLocks noChangeAspect="1"/>
          </p:cNvGrpSpPr>
          <p:nvPr/>
        </p:nvGrpSpPr>
        <p:grpSpPr bwMode="auto">
          <a:xfrm>
            <a:off x="314325" y="27463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pic>
        <p:nvPicPr>
          <p:cNvPr id="9" name="图片 8" descr="mbw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234305" y="1578610"/>
            <a:ext cx="4032518" cy="2880000"/>
          </a:xfrm>
          <a:prstGeom prst="rect">
            <a:avLst/>
          </a:prstGeom>
        </p:spPr>
      </p:pic>
      <p:pic>
        <p:nvPicPr>
          <p:cNvPr id="7" name="图片 6" descr="流程图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306820" y="1240155"/>
            <a:ext cx="1886345" cy="43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2435" y="956310"/>
            <a:ext cx="5142865" cy="3663950"/>
          </a:xfrm>
          <a:prstGeom prst="rect">
            <a:avLst/>
          </a:prstGeom>
          <a:noFill/>
        </p:spPr>
        <p:txBody>
          <a:bodyPr wrap="square" rtlCol="0">
            <a:spAutoFit/>
          </a:bodyPr>
          <a:lstStyle/>
          <a:p>
            <a:pPr indent="0" algn="l" defTabSz="914400" eaLnBrk="1" fontAlgn="auto" hangingPunct="1">
              <a:lnSpc>
                <a:spcPct val="14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测评设置：</a:t>
            </a:r>
            <a:endParaRPr lang="zh-CN" sz="1800" b="1" dirty="0">
              <a:latin typeface="Times New Roman" panose="02020603050405020304" pitchFamily="18" charset="0"/>
              <a:ea typeface="宋体" panose="02010600030101010101" pitchFamily="2"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altLang="en-US" sz="1400" dirty="0">
                <a:solidFill>
                  <a:sysClr val="windowText" lastClr="000000"/>
                </a:solidFill>
                <a:uFillTx/>
                <a:latin typeface="Consolas" panose="020B0609020204030204" charset="0"/>
                <a:cs typeface="+mn-ea"/>
                <a:sym typeface="等线" panose="02010600030101010101" charset="-122"/>
              </a:rPr>
              <a:t>多级页表级数：四级</a:t>
            </a:r>
            <a:endParaRPr lang="zh-CN" altLang="en-US" sz="1000" dirty="0">
              <a:solidFill>
                <a:sysClr val="windowText" lastClr="000000"/>
              </a:solidFill>
              <a:uFillTx/>
              <a:latin typeface="Consolas" panose="020B0609020204030204" charset="0"/>
              <a:ea typeface="微软雅黑" panose="020B0503020204020204" pitchFamily="34"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altLang="en-US" sz="1400" dirty="0">
                <a:solidFill>
                  <a:sysClr val="windowText" lastClr="000000"/>
                </a:solidFill>
                <a:uFillTx/>
                <a:latin typeface="Consolas" panose="020B0609020204030204" charset="0"/>
                <a:cs typeface="+mn-ea"/>
                <a:sym typeface="等线" panose="02010600030101010101" charset="-122"/>
              </a:rPr>
              <a:t>哈希页表大小：</a:t>
            </a:r>
            <a:r>
              <a:rPr lang="en-US" altLang="zh-CN" sz="1400" dirty="0">
                <a:solidFill>
                  <a:sysClr val="windowText" lastClr="000000"/>
                </a:solidFill>
                <a:uFillTx/>
                <a:latin typeface="Consolas" panose="020B0609020204030204" charset="0"/>
                <a:cs typeface="+mn-ea"/>
                <a:sym typeface="+mn-ea"/>
              </a:rPr>
              <a:t>512KB</a:t>
            </a:r>
            <a:endParaRPr lang="zh-CN" sz="1800" b="1" dirty="0">
              <a:solidFill>
                <a:sysClr val="windowText" lastClr="000000"/>
              </a:solidFill>
              <a:uFillTx/>
              <a:latin typeface="Consolas" panose="020B0609020204030204" charset="0"/>
              <a:ea typeface="微软雅黑" panose="020B0503020204020204" pitchFamily="34" charset="-122"/>
              <a:sym typeface="等线" panose="02010600030101010101" charset="-122"/>
            </a:endParaRPr>
          </a:p>
          <a:p>
            <a:pPr indent="0" algn="l" defTabSz="914400" eaLnBrk="1" fontAlgn="auto" hangingPunct="1">
              <a:lnSpc>
                <a:spcPct val="14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测试结果：</a:t>
            </a:r>
            <a:endParaRPr lang="zh-CN" sz="1800" b="1" dirty="0">
              <a:latin typeface="Times New Roman" panose="02020603050405020304" pitchFamily="18" charset="0"/>
              <a:ea typeface="宋体" panose="02010600030101010101" pitchFamily="2"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sz="1400" b="1" dirty="0">
                <a:solidFill>
                  <a:sysClr val="windowText" lastClr="000000"/>
                </a:solidFill>
                <a:uFillTx/>
                <a:latin typeface="Times New Roman" panose="02020603050405020304" pitchFamily="18" charset="0"/>
                <a:cs typeface="+mn-ea"/>
                <a:sym typeface="等线" panose="02010600030101010101" charset="-122"/>
              </a:rPr>
              <a:t>页</a:t>
            </a:r>
            <a:r>
              <a:rPr lang="en-US" altLang="zh-CN" sz="1400" b="1" dirty="0">
                <a:solidFill>
                  <a:sysClr val="windowText" lastClr="000000"/>
                </a:solidFill>
                <a:uFillTx/>
                <a:latin typeface="Times New Roman" panose="02020603050405020304" pitchFamily="18" charset="0"/>
                <a:cs typeface="+mn-ea"/>
                <a:sym typeface="+mn-ea"/>
              </a:rPr>
              <a:t>      </a:t>
            </a:r>
            <a:r>
              <a:rPr lang="zh-CN" sz="1400" b="1" dirty="0">
                <a:solidFill>
                  <a:sysClr val="windowText" lastClr="000000"/>
                </a:solidFill>
                <a:uFillTx/>
                <a:latin typeface="Times New Roman" panose="02020603050405020304" pitchFamily="18" charset="0"/>
                <a:cs typeface="+mn-ea"/>
                <a:sym typeface="等线" panose="02010600030101010101" charset="-122"/>
              </a:rPr>
              <a:t>粒</a:t>
            </a:r>
            <a:r>
              <a:rPr lang="en-US" altLang="zh-CN" sz="1400" b="1" dirty="0">
                <a:solidFill>
                  <a:sysClr val="windowText" lastClr="000000"/>
                </a:solidFill>
                <a:uFillTx/>
                <a:latin typeface="Times New Roman" panose="02020603050405020304" pitchFamily="18" charset="0"/>
                <a:cs typeface="+mn-ea"/>
                <a:sym typeface="+mn-ea"/>
              </a:rPr>
              <a:t>      </a:t>
            </a:r>
            <a:r>
              <a:rPr lang="zh-CN" sz="1400" b="1" dirty="0">
                <a:solidFill>
                  <a:sysClr val="windowText" lastClr="000000"/>
                </a:solidFill>
                <a:uFillTx/>
                <a:latin typeface="Times New Roman" panose="02020603050405020304" pitchFamily="18" charset="0"/>
                <a:cs typeface="+mn-ea"/>
                <a:sym typeface="等线" panose="02010600030101010101" charset="-122"/>
              </a:rPr>
              <a:t>度</a:t>
            </a:r>
            <a:r>
              <a:rPr lang="en-US" altLang="zh-CN" sz="1400" dirty="0">
                <a:solidFill>
                  <a:sysClr val="windowText" lastClr="000000"/>
                </a:solidFill>
                <a:uFillTx/>
                <a:latin typeface="Times New Roman" panose="02020603050405020304" pitchFamily="18" charset="0"/>
                <a:cs typeface="+mn-ea"/>
                <a:sym typeface="+mn-ea"/>
              </a:rPr>
              <a:t>:</a:t>
            </a:r>
            <a:r>
              <a:rPr lang="zh-CN" sz="1400" dirty="0">
                <a:solidFill>
                  <a:sysClr val="windowText" lastClr="000000"/>
                </a:solidFill>
                <a:uFillTx/>
                <a:latin typeface="Consolas" panose="020B0609020204030204" charset="0"/>
                <a:cs typeface="+mn-ea"/>
                <a:sym typeface="等线" panose="02010600030101010101" charset="-122"/>
              </a:rPr>
              <a:t>16K多级页表的响应时间少于4K多级页表</a:t>
            </a:r>
            <a:endParaRPr kumimoji="0" lang="zh-CN" sz="1400" b="0" i="0" baseline="0" dirty="0">
              <a:solidFill>
                <a:sysClr val="windowText" lastClr="000000"/>
              </a:solidFill>
              <a:uFillTx/>
              <a:latin typeface="Times New Roman" panose="02020603050405020304" pitchFamily="18" charset="0"/>
              <a:ea typeface="微软雅黑" panose="020B0503020204020204" pitchFamily="34"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sz="1400" b="1" dirty="0">
                <a:solidFill>
                  <a:sysClr val="windowText" lastClr="000000"/>
                </a:solidFill>
                <a:uFillTx/>
                <a:latin typeface="Times New Roman" panose="02020603050405020304" pitchFamily="18" charset="0"/>
                <a:cs typeface="+mn-ea"/>
                <a:sym typeface="等线" panose="02010600030101010101" charset="-122"/>
              </a:rPr>
              <a:t>页表实现形式</a:t>
            </a:r>
            <a:r>
              <a:rPr lang="en-US" altLang="zh-CN" sz="1400" dirty="0">
                <a:solidFill>
                  <a:sysClr val="windowText" lastClr="000000"/>
                </a:solidFill>
                <a:uFillTx/>
                <a:latin typeface="Times New Roman" panose="02020603050405020304" pitchFamily="18" charset="0"/>
                <a:cs typeface="+mn-ea"/>
                <a:sym typeface="+mn-ea"/>
              </a:rPr>
              <a:t>:</a:t>
            </a:r>
            <a:r>
              <a:rPr lang="zh-CN" sz="1400" dirty="0">
                <a:solidFill>
                  <a:sysClr val="windowText" lastClr="000000"/>
                </a:solidFill>
                <a:uFillTx/>
                <a:latin typeface="Times New Roman" panose="02020603050405020304" pitchFamily="18" charset="0"/>
                <a:cs typeface="+mn-ea"/>
                <a:sym typeface="等线" panose="02010600030101010101" charset="-122"/>
              </a:rPr>
              <a:t>哈希页表</a:t>
            </a:r>
            <a:r>
              <a:rPr lang="zh-CN" sz="1400" dirty="0">
                <a:solidFill>
                  <a:sysClr val="windowText" lastClr="000000"/>
                </a:solidFill>
                <a:uFillTx/>
                <a:latin typeface="Consolas" panose="020B0609020204030204" charset="0"/>
                <a:cs typeface="+mn-ea"/>
                <a:sym typeface="等线" panose="02010600030101010101" charset="-122"/>
              </a:rPr>
              <a:t>响应时间</a:t>
            </a:r>
            <a:r>
              <a:rPr lang="zh-CN" sz="1400" dirty="0">
                <a:solidFill>
                  <a:sysClr val="windowText" lastClr="000000"/>
                </a:solidFill>
                <a:uFillTx/>
                <a:latin typeface="Times New Roman" panose="02020603050405020304" pitchFamily="18" charset="0"/>
                <a:cs typeface="+mn-ea"/>
                <a:sym typeface="等线" panose="02010600030101010101" charset="-122"/>
              </a:rPr>
              <a:t>少于多级页表的</a:t>
            </a:r>
            <a:r>
              <a:rPr lang="zh-CN" sz="1400" dirty="0">
                <a:solidFill>
                  <a:sysClr val="windowText" lastClr="000000"/>
                </a:solidFill>
                <a:uFillTx/>
                <a:latin typeface="Consolas" panose="020B0609020204030204" charset="0"/>
                <a:cs typeface="+mn-ea"/>
                <a:sym typeface="等线" panose="02010600030101010101" charset="-122"/>
              </a:rPr>
              <a:t>响应时间</a:t>
            </a:r>
            <a:endParaRPr lang="zh-CN" sz="1000" dirty="0">
              <a:solidFill>
                <a:sysClr val="windowText" lastClr="000000"/>
              </a:solidFill>
              <a:uFillTx/>
              <a:latin typeface="Times New Roman" panose="02020603050405020304" pitchFamily="18" charset="0"/>
              <a:ea typeface="微软雅黑" panose="020B0503020204020204" pitchFamily="34"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sz="1400" dirty="0">
                <a:solidFill>
                  <a:sysClr val="windowText" lastClr="000000"/>
                </a:solidFill>
                <a:uFillTx/>
                <a:latin typeface="Times New Roman" panose="02020603050405020304" pitchFamily="18" charset="0"/>
                <a:cs typeface="+mn-ea"/>
                <a:sym typeface="等线" panose="02010600030101010101" charset="-122"/>
              </a:rPr>
              <a:t>增大页表粒度的效果更为明显</a:t>
            </a:r>
            <a:endParaRPr kumimoji="0" lang="zh-CN" sz="1400" b="0" i="0" baseline="0" dirty="0">
              <a:solidFill>
                <a:sysClr val="windowText" lastClr="000000"/>
              </a:solidFill>
              <a:uFillTx/>
              <a:latin typeface="Times New Roman" panose="02020603050405020304" pitchFamily="18" charset="0"/>
              <a:ea typeface="微软雅黑" panose="020B0503020204020204" pitchFamily="34" charset="-122"/>
              <a:sym typeface="等线" panose="02010600030101010101" charset="-122"/>
            </a:endParaRPr>
          </a:p>
          <a:p>
            <a:pPr indent="0" algn="l" defTabSz="914400" eaLnBrk="1" fontAlgn="auto" hangingPunct="1">
              <a:lnSpc>
                <a:spcPct val="14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原因分析：</a:t>
            </a:r>
            <a:endParaRPr lang="zh-CN" sz="1000" b="1" dirty="0">
              <a:latin typeface="Consolas" panose="020B0609020204030204" charset="0"/>
              <a:ea typeface="碳纤维正中黑简体" panose="02010601030101010101" pitchFamily="2" charset="-122"/>
              <a:sym typeface="等线" panose="02010600030101010101" charset="-122"/>
            </a:endParaRPr>
          </a:p>
          <a:p>
            <a:pPr marL="285750" indent="-285750" algn="l" defTabSz="914400" eaLnBrk="1" fontAlgn="auto" hangingPunct="1">
              <a:lnSpc>
                <a:spcPct val="140000"/>
              </a:lnSpc>
              <a:spcAft>
                <a:spcPts val="0"/>
              </a:spcAft>
              <a:buFont typeface="Arial" panose="020B0604020202020204" pitchFamily="34" charset="0"/>
              <a:buChar char="•"/>
            </a:pPr>
            <a:r>
              <a:rPr lang="zh-CN" sz="1400" dirty="0">
                <a:solidFill>
                  <a:sysClr val="windowText" lastClr="000000"/>
                </a:solidFill>
                <a:uFillTx/>
                <a:latin typeface="Consolas" panose="020B0609020204030204" charset="0"/>
                <a:cs typeface="+mn-ea"/>
                <a:sym typeface="等线" panose="02010600030101010101" charset="-122"/>
              </a:rPr>
              <a:t>在访存次数测评时证明了增大页粒度与使用哈希页表替换多级页表在减少访存次数上均有正向影响，因此这两种技术在减少响应时间上也会有对应的优化效果</a:t>
            </a:r>
            <a:endParaRPr kumimoji="0" lang="zh-CN" sz="1400" b="0" i="0" baseline="0" dirty="0">
              <a:solidFill>
                <a:sysClr val="windowText" lastClr="000000"/>
              </a:solidFill>
              <a:uFillTx/>
              <a:latin typeface="Consolas" panose="020B0609020204030204" charset="0"/>
              <a:ea typeface="微软雅黑" panose="020B0503020204020204" pitchFamily="34" charset="-122"/>
              <a:cs typeface="+mn-ea"/>
              <a:sym typeface="等线" panose="02010600030101010101" charset="-122"/>
            </a:endParaRPr>
          </a:p>
        </p:txBody>
      </p:sp>
      <p:sp>
        <p:nvSpPr>
          <p:cNvPr id="43016" name="文本框 24"/>
          <p:cNvSpPr txBox="1">
            <a:spLocks noChangeArrowheads="1"/>
          </p:cNvSpPr>
          <p:nvPr/>
        </p:nvSpPr>
        <p:spPr bwMode="auto">
          <a:xfrm>
            <a:off x="1504950" y="2540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p>
        </p:txBody>
      </p:sp>
      <p:sp>
        <p:nvSpPr>
          <p:cNvPr id="43017" name="文本框 25"/>
          <p:cNvSpPr txBox="1">
            <a:spLocks noChangeArrowheads="1"/>
          </p:cNvSpPr>
          <p:nvPr/>
        </p:nvSpPr>
        <p:spPr bwMode="auto">
          <a:xfrm>
            <a:off x="782637" y="280988"/>
            <a:ext cx="364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响应时间测评（</a:t>
            </a:r>
            <a:r>
              <a:rPr lang="en-US" altLang="zh-CN" sz="2400" b="1" dirty="0"/>
              <a:t>STREAM</a:t>
            </a:r>
            <a:r>
              <a:rPr lang="zh-CN" altLang="en-US" sz="2400" b="1" dirty="0"/>
              <a:t>）</a:t>
            </a:r>
          </a:p>
        </p:txBody>
      </p:sp>
      <p:grpSp>
        <p:nvGrpSpPr>
          <p:cNvPr id="43018" name="组合 29"/>
          <p:cNvGrpSpPr>
            <a:grpSpLocks noChangeAspect="1"/>
          </p:cNvGrpSpPr>
          <p:nvPr/>
        </p:nvGrpSpPr>
        <p:grpSpPr bwMode="auto">
          <a:xfrm>
            <a:off x="314325" y="27463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pic>
        <p:nvPicPr>
          <p:cNvPr id="7" name="图片 6" descr="流程图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306820" y="1240155"/>
            <a:ext cx="1886345" cy="432000"/>
          </a:xfrm>
          <a:prstGeom prst="rect">
            <a:avLst/>
          </a:prstGeom>
        </p:spPr>
      </p:pic>
      <p:pic>
        <p:nvPicPr>
          <p:cNvPr id="3" name="图片 2" descr="mbw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233690" y="1542865"/>
            <a:ext cx="4032000" cy="2880000"/>
          </a:xfrm>
          <a:prstGeom prst="rect">
            <a:avLst/>
          </a:prstGeom>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2000" y="957580"/>
            <a:ext cx="4984115" cy="3663950"/>
          </a:xfrm>
          <a:prstGeom prst="rect">
            <a:avLst/>
          </a:prstGeom>
          <a:noFill/>
        </p:spPr>
        <p:txBody>
          <a:bodyPr wrap="square" rtlCol="0">
            <a:spAutoFit/>
          </a:bodyPr>
          <a:lstStyle/>
          <a:p>
            <a:pPr indent="0" algn="l" defTabSz="914400" eaLnBrk="1" fontAlgn="auto" latinLnBrk="0" hangingPunct="1">
              <a:lnSpc>
                <a:spcPct val="140000"/>
              </a:lnSpc>
              <a:spcAft>
                <a:spcPts val="0"/>
              </a:spcAft>
            </a:pPr>
            <a:r>
              <a:rPr lang="zh-CN" sz="18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测评设置：</a:t>
            </a:r>
            <a:endParaRPr lang="zh-CN" sz="1800" b="1" dirty="0">
              <a:latin typeface="Times New Roman" panose="02020603050405020304" pitchFamily="18" charset="0"/>
              <a:ea typeface="宋体" panose="02010600030101010101" pitchFamily="2" charset="-122"/>
              <a:sym typeface="等线" panose="02010600030101010101" charset="-122"/>
            </a:endParaRPr>
          </a:p>
          <a:p>
            <a:pPr marL="285750" indent="-285750" algn="l" defTabSz="914400" eaLnBrk="1" fontAlgn="auto" latinLnBrk="0" hangingPunct="1">
              <a:lnSpc>
                <a:spcPct val="140000"/>
              </a:lnSpc>
              <a:spcAft>
                <a:spcPts val="0"/>
              </a:spcAft>
              <a:buFont typeface="Arial" panose="020B0604020202020204" pitchFamily="34" charset="0"/>
              <a:buChar char="•"/>
            </a:pPr>
            <a:r>
              <a:rPr lang="zh-CN" altLang="en-US" sz="1400" dirty="0">
                <a:solidFill>
                  <a:sysClr val="windowText" lastClr="000000"/>
                </a:solidFill>
                <a:uFillTx/>
                <a:latin typeface="Consolas" panose="020B0609020204030204" charset="0"/>
                <a:cs typeface="+mn-ea"/>
                <a:sym typeface="等线" panose="02010600030101010101" charset="-122"/>
              </a:rPr>
              <a:t>多级页表级数：四级</a:t>
            </a:r>
            <a:endParaRPr lang="zh-CN" altLang="en-US" sz="1000" dirty="0">
              <a:solidFill>
                <a:sysClr val="windowText" lastClr="000000"/>
              </a:solidFill>
              <a:uFillTx/>
              <a:latin typeface="Consolas" panose="020B0609020204030204" charset="0"/>
              <a:ea typeface="微软雅黑" panose="020B0503020204020204" pitchFamily="34" charset="-122"/>
              <a:sym typeface="等线" panose="02010600030101010101" charset="-122"/>
            </a:endParaRPr>
          </a:p>
          <a:p>
            <a:pPr marL="285750" indent="-285750" algn="l" defTabSz="914400" eaLnBrk="1" fontAlgn="auto" latinLnBrk="0" hangingPunct="1">
              <a:lnSpc>
                <a:spcPct val="140000"/>
              </a:lnSpc>
              <a:spcAft>
                <a:spcPts val="0"/>
              </a:spcAft>
              <a:buFont typeface="Arial" panose="020B0604020202020204" pitchFamily="34" charset="0"/>
              <a:buChar char="•"/>
            </a:pPr>
            <a:r>
              <a:rPr lang="zh-CN" altLang="en-US" sz="1400" dirty="0">
                <a:solidFill>
                  <a:sysClr val="windowText" lastClr="000000"/>
                </a:solidFill>
                <a:uFillTx/>
                <a:latin typeface="Consolas" panose="020B0609020204030204" charset="0"/>
                <a:cs typeface="+mn-ea"/>
                <a:sym typeface="等线" panose="02010600030101010101" charset="-122"/>
              </a:rPr>
              <a:t>哈希页表大小：</a:t>
            </a:r>
            <a:r>
              <a:rPr lang="en-US" altLang="zh-CN" sz="1400" dirty="0">
                <a:solidFill>
                  <a:sysClr val="windowText" lastClr="000000"/>
                </a:solidFill>
                <a:uFillTx/>
                <a:latin typeface="Consolas" panose="020B0609020204030204" charset="0"/>
                <a:cs typeface="+mn-ea"/>
                <a:sym typeface="+mn-ea"/>
              </a:rPr>
              <a:t>512KB</a:t>
            </a:r>
            <a:endParaRPr lang="zh-CN" sz="2100" b="1" dirty="0">
              <a:latin typeface="Consolas" panose="020B0609020204030204" charset="0"/>
              <a:ea typeface="碳纤维正中黑简体" panose="02010601030101010101" pitchFamily="2" charset="-122"/>
              <a:sym typeface="+mn-ea"/>
            </a:endParaRPr>
          </a:p>
          <a:p>
            <a:pPr indent="0" algn="l" defTabSz="685800" fontAlgn="auto" latinLnBrk="0">
              <a:lnSpc>
                <a:spcPct val="140000"/>
              </a:lnSpc>
              <a:spcAft>
                <a:spcPts val="0"/>
              </a:spcAft>
            </a:pPr>
            <a:r>
              <a:rPr lang="zh-CN" sz="1800" b="1" dirty="0">
                <a:latin typeface="Consolas" panose="020B0609020204030204" charset="0"/>
                <a:ea typeface="碳纤维正中黑简体" panose="02010601030101010101" pitchFamily="2" charset="-122"/>
                <a:sym typeface="+mn-ea"/>
              </a:rPr>
              <a:t>测试结果：</a:t>
            </a:r>
            <a:endParaRPr lang="zh-CN" sz="1800" b="1" dirty="0">
              <a:latin typeface="Times New Roman" panose="02020603050405020304" pitchFamily="18" charset="0"/>
              <a:ea typeface="宋体" panose="02010600030101010101" pitchFamily="2" charset="-122"/>
              <a:sym typeface="+mn-ea"/>
            </a:endParaRPr>
          </a:p>
          <a:p>
            <a:pPr marL="285750" indent="-285750" algn="l" defTabSz="685800" fontAlgn="auto" latinLnBrk="0">
              <a:lnSpc>
                <a:spcPct val="140000"/>
              </a:lnSpc>
              <a:spcAft>
                <a:spcPts val="0"/>
              </a:spcAft>
              <a:buFont typeface="Arial" panose="020B0604020202020204" pitchFamily="34" charset="0"/>
              <a:buChar char="•"/>
            </a:pPr>
            <a:r>
              <a:rPr lang="zh-CN" sz="1400" dirty="0">
                <a:uFillTx/>
                <a:latin typeface="微软雅黑" panose="020B0503020204020204" pitchFamily="34" charset="-122"/>
                <a:cs typeface="微软雅黑" panose="020B0503020204020204" pitchFamily="34" charset="-122"/>
                <a:sym typeface="+mn-ea"/>
              </a:rPr>
              <a:t>与前两个测试集结果不同，使用哈希页表替换多级页表的效果比</a:t>
            </a:r>
            <a:r>
              <a:rPr lang="en-US" altLang="zh-CN" sz="1400" dirty="0">
                <a:uFillTx/>
                <a:latin typeface="微软雅黑" panose="020B0503020204020204" pitchFamily="34" charset="-122"/>
                <a:cs typeface="微软雅黑" panose="020B0503020204020204" pitchFamily="34" charset="-122"/>
                <a:sym typeface="+mn-ea"/>
              </a:rPr>
              <a:t>16KB</a:t>
            </a:r>
            <a:r>
              <a:rPr lang="zh-CN" altLang="en-US" sz="1400" dirty="0">
                <a:uFillTx/>
                <a:latin typeface="微软雅黑" panose="020B0503020204020204" pitchFamily="34" charset="-122"/>
                <a:cs typeface="微软雅黑" panose="020B0503020204020204" pitchFamily="34" charset="-122"/>
                <a:sym typeface="+mn-ea"/>
              </a:rPr>
              <a:t>页表替换</a:t>
            </a:r>
            <a:r>
              <a:rPr lang="en-US" altLang="zh-CN" sz="1400" dirty="0">
                <a:uFillTx/>
                <a:latin typeface="微软雅黑" panose="020B0503020204020204" pitchFamily="34" charset="-122"/>
                <a:cs typeface="微软雅黑" panose="020B0503020204020204" pitchFamily="34" charset="-122"/>
                <a:sym typeface="+mn-ea"/>
              </a:rPr>
              <a:t>4KB</a:t>
            </a:r>
            <a:r>
              <a:rPr lang="zh-CN" altLang="en-US" sz="1400" dirty="0">
                <a:uFillTx/>
                <a:latin typeface="微软雅黑" panose="020B0503020204020204" pitchFamily="34" charset="-122"/>
                <a:cs typeface="微软雅黑" panose="020B0503020204020204" pitchFamily="34" charset="-122"/>
                <a:sym typeface="+mn-ea"/>
              </a:rPr>
              <a:t>页表的效果</a:t>
            </a:r>
            <a:r>
              <a:rPr lang="zh-CN" sz="1400" dirty="0">
                <a:uFillTx/>
                <a:latin typeface="微软雅黑" panose="020B0503020204020204" pitchFamily="34" charset="-122"/>
                <a:cs typeface="微软雅黑" panose="020B0503020204020204" pitchFamily="34" charset="-122"/>
                <a:sym typeface="+mn-ea"/>
              </a:rPr>
              <a:t>更明显</a:t>
            </a:r>
            <a:endParaRPr kumimoji="0" lang="zh-CN" sz="1400" b="0" i="0" baseline="0" dirty="0">
              <a:solidFill>
                <a:schemeClr val="tx1"/>
              </a:solidFill>
              <a:uFillTx/>
              <a:latin typeface="微软雅黑" panose="020B0503020204020204" pitchFamily="34" charset="-122"/>
              <a:cs typeface="微软雅黑" panose="020B0503020204020204" pitchFamily="34" charset="-122"/>
              <a:sym typeface="+mn-ea"/>
            </a:endParaRPr>
          </a:p>
          <a:p>
            <a:pPr indent="0" algn="l" defTabSz="685800" fontAlgn="auto" latinLnBrk="0">
              <a:lnSpc>
                <a:spcPct val="140000"/>
              </a:lnSpc>
              <a:spcAft>
                <a:spcPts val="0"/>
              </a:spcAft>
            </a:pPr>
            <a:r>
              <a:rPr lang="zh-CN" sz="1800" b="1" dirty="0">
                <a:latin typeface="Consolas" panose="020B0609020204030204" charset="0"/>
                <a:ea typeface="碳纤维正中黑简体" panose="02010601030101010101" pitchFamily="2" charset="-122"/>
                <a:sym typeface="+mn-ea"/>
              </a:rPr>
              <a:t>原因分析：</a:t>
            </a:r>
          </a:p>
          <a:p>
            <a:pPr marL="285750" indent="-285750" algn="l" defTabSz="685800" fontAlgn="auto" latinLnBrk="0">
              <a:lnSpc>
                <a:spcPct val="140000"/>
              </a:lnSpc>
              <a:spcAft>
                <a:spcPts val="0"/>
              </a:spcAft>
              <a:buClrTx/>
              <a:buSzTx/>
              <a:buFont typeface="Arial" panose="020B0604020202020204" pitchFamily="34" charset="0"/>
              <a:buChar char="•"/>
            </a:pPr>
            <a:r>
              <a:rPr lang="zh-CN" sz="1400" dirty="0">
                <a:uFillTx/>
                <a:latin typeface="微软雅黑" panose="020B0503020204020204" pitchFamily="34" charset="-122"/>
                <a:cs typeface="微软雅黑" panose="020B0503020204020204" pitchFamily="34" charset="-122"/>
                <a:sym typeface="+mn-ea"/>
              </a:rPr>
              <a:t>LMbench测试程序的访存跨度大于MBW和STREAM测试程序，所以访存局部性不明显</a:t>
            </a:r>
          </a:p>
          <a:p>
            <a:pPr marL="285750" indent="-285750" algn="l" defTabSz="685800" fontAlgn="auto" latinLnBrk="0">
              <a:lnSpc>
                <a:spcPct val="140000"/>
              </a:lnSpc>
              <a:spcAft>
                <a:spcPts val="0"/>
              </a:spcAft>
              <a:buClrTx/>
              <a:buSzTx/>
              <a:buFont typeface="Arial" panose="020B0604020202020204" pitchFamily="34" charset="0"/>
              <a:buChar char="•"/>
            </a:pPr>
            <a:r>
              <a:rPr lang="zh-CN" sz="1400" dirty="0">
                <a:uFillTx/>
                <a:latin typeface="微软雅黑" panose="020B0503020204020204" pitchFamily="34" charset="-122"/>
                <a:cs typeface="微软雅黑" panose="020B0503020204020204" pitchFamily="34" charset="-122"/>
                <a:sym typeface="+mn-ea"/>
              </a:rPr>
              <a:t>多级页表性能较为依赖于访存局部性，而哈希页表对访存局部性并无要求</a:t>
            </a:r>
            <a:endParaRPr kumimoji="0" lang="zh-CN" sz="1400" b="0" i="0" baseline="0" dirty="0">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016" name="文本框 24"/>
          <p:cNvSpPr txBox="1">
            <a:spLocks noChangeArrowheads="1"/>
          </p:cNvSpPr>
          <p:nvPr/>
        </p:nvSpPr>
        <p:spPr bwMode="auto">
          <a:xfrm>
            <a:off x="1504950" y="2540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p>
        </p:txBody>
      </p:sp>
      <p:sp>
        <p:nvSpPr>
          <p:cNvPr id="43017" name="文本框 25"/>
          <p:cNvSpPr txBox="1">
            <a:spLocks noChangeArrowheads="1"/>
          </p:cNvSpPr>
          <p:nvPr/>
        </p:nvSpPr>
        <p:spPr bwMode="auto">
          <a:xfrm>
            <a:off x="782638" y="280988"/>
            <a:ext cx="386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响应时间测评</a:t>
            </a:r>
            <a:r>
              <a:rPr lang="en-US" altLang="zh-CN" sz="2400" b="1" dirty="0"/>
              <a:t>(</a:t>
            </a:r>
            <a:r>
              <a:rPr lang="en-US" altLang="zh-CN" sz="2400" b="1" dirty="0" err="1"/>
              <a:t>LMBench</a:t>
            </a:r>
            <a:r>
              <a:rPr lang="en-US" altLang="zh-CN" sz="2400" b="1" dirty="0"/>
              <a:t>)</a:t>
            </a:r>
            <a:endParaRPr lang="zh-CN" altLang="en-US" sz="2400" b="1" dirty="0"/>
          </a:p>
        </p:txBody>
      </p:sp>
      <p:grpSp>
        <p:nvGrpSpPr>
          <p:cNvPr id="43018" name="组合 29"/>
          <p:cNvGrpSpPr>
            <a:grpSpLocks noChangeAspect="1"/>
          </p:cNvGrpSpPr>
          <p:nvPr/>
        </p:nvGrpSpPr>
        <p:grpSpPr bwMode="auto">
          <a:xfrm>
            <a:off x="314325" y="27463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pic>
        <p:nvPicPr>
          <p:cNvPr id="7" name="图片 6" descr="流程图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306820" y="1240155"/>
            <a:ext cx="1886345" cy="432000"/>
          </a:xfrm>
          <a:prstGeom prst="rect">
            <a:avLst/>
          </a:prstGeom>
        </p:spPr>
      </p:pic>
      <p:pic>
        <p:nvPicPr>
          <p:cNvPr id="6" name="图片 5" descr="lmbench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234290" y="1671880"/>
            <a:ext cx="4032000" cy="2880000"/>
          </a:xfrm>
          <a:prstGeom prst="rect">
            <a:avLst/>
          </a:prstGeom>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6" name="文本框 24"/>
          <p:cNvSpPr txBox="1">
            <a:spLocks noChangeArrowheads="1"/>
          </p:cNvSpPr>
          <p:nvPr/>
        </p:nvSpPr>
        <p:spPr bwMode="auto">
          <a:xfrm>
            <a:off x="1504950" y="2540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p>
        </p:txBody>
      </p:sp>
      <p:sp>
        <p:nvSpPr>
          <p:cNvPr id="43017" name="文本框 25"/>
          <p:cNvSpPr txBox="1">
            <a:spLocks noChangeArrowheads="1"/>
          </p:cNvSpPr>
          <p:nvPr/>
        </p:nvSpPr>
        <p:spPr bwMode="auto">
          <a:xfrm>
            <a:off x="782955" y="318770"/>
            <a:ext cx="3263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可扩展性</a:t>
            </a:r>
            <a:r>
              <a:rPr lang="en-US" altLang="zh-CN"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&amp;</a:t>
            </a:r>
            <a:r>
              <a:rPr lang="zh-CN" altLang="en-US"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通用性测评</a:t>
            </a:r>
            <a:endParaRPr lang="zh-CN" altLang="en-US" sz="2400" b="1"/>
          </a:p>
        </p:txBody>
      </p:sp>
      <p:grpSp>
        <p:nvGrpSpPr>
          <p:cNvPr id="43018" name="组合 29"/>
          <p:cNvGrpSpPr>
            <a:grpSpLocks noChangeAspect="1"/>
          </p:cNvGrpSpPr>
          <p:nvPr/>
        </p:nvGrpSpPr>
        <p:grpSpPr bwMode="auto">
          <a:xfrm>
            <a:off x="314325" y="27463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14" name="组合 13"/>
          <p:cNvGrpSpPr/>
          <p:nvPr/>
        </p:nvGrpSpPr>
        <p:grpSpPr>
          <a:xfrm>
            <a:off x="1014730" y="2508091"/>
            <a:ext cx="6953250" cy="2535079"/>
            <a:chOff x="2970" y="4163"/>
            <a:chExt cx="14266" cy="4991"/>
          </a:xfrm>
        </p:grpSpPr>
        <p:pic>
          <p:nvPicPr>
            <p:cNvPr id="3" name="图片 43" descr="stream-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970" y="4166"/>
              <a:ext cx="6985" cy="4989"/>
            </a:xfrm>
            <a:prstGeom prst="rect">
              <a:avLst/>
            </a:prstGeom>
          </p:spPr>
        </p:pic>
        <p:pic>
          <p:nvPicPr>
            <p:cNvPr id="4" name="图片 42" descr="mbw-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0252" y="4163"/>
              <a:ext cx="6985" cy="4989"/>
            </a:xfrm>
            <a:prstGeom prst="rect">
              <a:avLst/>
            </a:prstGeom>
          </p:spPr>
        </p:pic>
      </p:grpSp>
      <p:sp>
        <p:nvSpPr>
          <p:cNvPr id="16" name="文本框 15"/>
          <p:cNvSpPr txBox="1"/>
          <p:nvPr/>
        </p:nvSpPr>
        <p:spPr>
          <a:xfrm>
            <a:off x="494030" y="792480"/>
            <a:ext cx="7334250" cy="1376045"/>
          </a:xfrm>
          <a:prstGeom prst="rect">
            <a:avLst/>
          </a:prstGeom>
          <a:noFill/>
        </p:spPr>
        <p:txBody>
          <a:bodyPr wrap="square" rtlCol="0">
            <a:spAutoFit/>
          </a:bodyPr>
          <a:lstStyle/>
          <a:p>
            <a:pPr indent="0" fontAlgn="auto">
              <a:lnSpc>
                <a:spcPct val="150000"/>
              </a:lnSpc>
              <a:spcAft>
                <a:spcPts val="600"/>
              </a:spcAft>
            </a:pPr>
            <a:r>
              <a:rPr lang="zh-CN" sz="2100" b="1">
                <a:latin typeface="微软雅黑" panose="020B0503020204020204" pitchFamily="34" charset="-122"/>
                <a:sym typeface="+mn-ea"/>
              </a:rPr>
              <a:t>测试规模：</a:t>
            </a:r>
          </a:p>
          <a:p>
            <a:pPr indent="0" fontAlgn="auto">
              <a:lnSpc>
                <a:spcPct val="150000"/>
              </a:lnSpc>
              <a:spcAft>
                <a:spcPts val="600"/>
              </a:spcAft>
              <a:buFont typeface="Arial" panose="020B0604020202020204" pitchFamily="34" charset="0"/>
              <a:buNone/>
            </a:pPr>
            <a:r>
              <a:rPr lang="zh-CN" altLang="en-US" sz="1400" b="1">
                <a:latin typeface="微软雅黑" panose="020B0503020204020204" pitchFamily="34" charset="-122"/>
                <a:sym typeface="+mn-ea"/>
              </a:rPr>
              <a:t>为说明我们的页表设计具有通用性以及可扩展性，通过设定不同的测试规模进行多组测试：</a:t>
            </a:r>
          </a:p>
          <a:p>
            <a:pPr indent="0" fontAlgn="auto">
              <a:lnSpc>
                <a:spcPct val="150000"/>
              </a:lnSpc>
              <a:spcAft>
                <a:spcPts val="600"/>
              </a:spcAft>
              <a:buFont typeface="Arial" panose="020B0604020202020204" pitchFamily="34" charset="0"/>
              <a:buNone/>
            </a:pPr>
            <a:r>
              <a:rPr lang="zh-CN" altLang="en-US" sz="1400">
                <a:latin typeface="微软雅黑" panose="020B0503020204020204" pitchFamily="34" charset="-122"/>
                <a:sym typeface="+mn-ea"/>
              </a:rPr>
              <a:t>测试说明：纵坐标为对数坐标，测试规模为进行对应运算的内存需求大小。</a:t>
            </a:r>
          </a:p>
        </p:txBody>
      </p:sp>
      <p:pic>
        <p:nvPicPr>
          <p:cNvPr id="8" name="图片 7" descr="流程图 (2)"/>
          <p:cNvPicPr>
            <a:picLocks noChangeAspect="1"/>
          </p:cNvPicPr>
          <p:nvPr>
            <p:custDataLst>
              <p:tags r:id="rId1"/>
            </p:custDataLst>
          </p:nvPr>
        </p:nvPicPr>
        <p:blipFill>
          <a:blip r:embed="rId6">
            <a:clrChange>
              <a:clrFrom>
                <a:srgbClr val="FFFFFF">
                  <a:alpha val="100000"/>
                </a:srgbClr>
              </a:clrFrom>
              <a:clrTo>
                <a:srgbClr val="FFFFFF">
                  <a:alpha val="100000"/>
                  <a:alpha val="0"/>
                </a:srgbClr>
              </a:clrTo>
            </a:clrChange>
          </a:blip>
          <a:stretch>
            <a:fillRect/>
          </a:stretch>
        </p:blipFill>
        <p:spPr>
          <a:xfrm>
            <a:off x="3629025" y="2218055"/>
            <a:ext cx="1886345" cy="432000"/>
          </a:xfrm>
          <a:prstGeom prst="rect">
            <a:avLst/>
          </a:prstGeom>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2D03FB7-8C58-49CA-9C0F-B694FCCE3CC6}"/>
              </a:ext>
            </a:extLst>
          </p:cNvPr>
          <p:cNvGrpSpPr/>
          <p:nvPr/>
        </p:nvGrpSpPr>
        <p:grpSpPr>
          <a:xfrm>
            <a:off x="2559156" y="2007394"/>
            <a:ext cx="4025688" cy="1128712"/>
            <a:chOff x="3235325" y="1944688"/>
            <a:chExt cx="4025688" cy="1128712"/>
          </a:xfrm>
        </p:grpSpPr>
        <p:sp>
          <p:nvSpPr>
            <p:cNvPr id="2" name="椭圆 1">
              <a:extLst>
                <a:ext uri="{FF2B5EF4-FFF2-40B4-BE49-F238E27FC236}">
                  <a16:creationId xmlns:a16="http://schemas.microsoft.com/office/drawing/2014/main" id="{C38E4E04-A0C1-439C-9021-ADF9ACC8D18E}"/>
                </a:ext>
              </a:extLst>
            </p:cNvPr>
            <p:cNvSpPr/>
            <p:nvPr/>
          </p:nvSpPr>
          <p:spPr bwMode="auto">
            <a:xfrm>
              <a:off x="3235325" y="1944688"/>
              <a:ext cx="1128713" cy="112871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6387" name="文本框 2">
              <a:extLst>
                <a:ext uri="{FF2B5EF4-FFF2-40B4-BE49-F238E27FC236}">
                  <a16:creationId xmlns:a16="http://schemas.microsoft.com/office/drawing/2014/main" id="{78F4ED9B-95AC-4D1D-A976-7DFA6D5BBBDE}"/>
                </a:ext>
              </a:extLst>
            </p:cNvPr>
            <p:cNvSpPr txBox="1">
              <a:spLocks noChangeArrowheads="1"/>
            </p:cNvSpPr>
            <p:nvPr/>
          </p:nvSpPr>
          <p:spPr bwMode="auto">
            <a:xfrm>
              <a:off x="4448175" y="2227263"/>
              <a:ext cx="28128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800" b="1" dirty="0">
                  <a:solidFill>
                    <a:srgbClr val="000000"/>
                  </a:solidFill>
                </a:rPr>
                <a:t>项目概述</a:t>
              </a:r>
            </a:p>
          </p:txBody>
        </p:sp>
        <p:sp>
          <p:nvSpPr>
            <p:cNvPr id="16388" name="文本框 4">
              <a:extLst>
                <a:ext uri="{FF2B5EF4-FFF2-40B4-BE49-F238E27FC236}">
                  <a16:creationId xmlns:a16="http://schemas.microsoft.com/office/drawing/2014/main" id="{2C88A643-CC97-481D-9BED-6A88D53BFA23}"/>
                </a:ext>
              </a:extLst>
            </p:cNvPr>
            <p:cNvSpPr txBox="1">
              <a:spLocks noChangeArrowheads="1"/>
            </p:cNvSpPr>
            <p:nvPr/>
          </p:nvSpPr>
          <p:spPr bwMode="auto">
            <a:xfrm>
              <a:off x="4535488" y="2019300"/>
              <a:ext cx="109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dirty="0"/>
                <a:t>PART ONE</a:t>
              </a:r>
              <a:endParaRPr lang="zh-CN" altLang="en-US" sz="1400" dirty="0"/>
            </a:p>
          </p:txBody>
        </p:sp>
      </p:grpSp>
      <p:pic>
        <p:nvPicPr>
          <p:cNvPr id="9" name="图片 8">
            <a:extLst>
              <a:ext uri="{FF2B5EF4-FFF2-40B4-BE49-F238E27FC236}">
                <a16:creationId xmlns:a16="http://schemas.microsoft.com/office/drawing/2014/main" id="{D991A0C8-CF5A-4CE9-A3C2-1349BB633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74" y="2202412"/>
            <a:ext cx="738676" cy="738676"/>
          </a:xfrm>
          <a:prstGeom prst="rect">
            <a:avLst/>
          </a:prstGeom>
        </p:spPr>
      </p:pic>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6" name="文本框 24"/>
          <p:cNvSpPr txBox="1">
            <a:spLocks noChangeArrowheads="1"/>
          </p:cNvSpPr>
          <p:nvPr/>
        </p:nvSpPr>
        <p:spPr bwMode="auto">
          <a:xfrm>
            <a:off x="1504950" y="2540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p>
        </p:txBody>
      </p:sp>
      <p:sp>
        <p:nvSpPr>
          <p:cNvPr id="43017" name="文本框 25"/>
          <p:cNvSpPr txBox="1">
            <a:spLocks noChangeArrowheads="1"/>
          </p:cNvSpPr>
          <p:nvPr/>
        </p:nvSpPr>
        <p:spPr bwMode="auto">
          <a:xfrm>
            <a:off x="782955" y="318770"/>
            <a:ext cx="3263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可扩展性</a:t>
            </a:r>
            <a:r>
              <a:rPr lang="en-US" altLang="zh-CN"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&amp;</a:t>
            </a:r>
            <a:r>
              <a:rPr lang="zh-CN" altLang="en-US"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通用性测评</a:t>
            </a:r>
            <a:endParaRPr lang="zh-CN" altLang="en-US" sz="2400" b="1"/>
          </a:p>
        </p:txBody>
      </p:sp>
      <p:grpSp>
        <p:nvGrpSpPr>
          <p:cNvPr id="43018" name="组合 29"/>
          <p:cNvGrpSpPr>
            <a:grpSpLocks noChangeAspect="1"/>
          </p:cNvGrpSpPr>
          <p:nvPr/>
        </p:nvGrpSpPr>
        <p:grpSpPr bwMode="auto">
          <a:xfrm>
            <a:off x="314325" y="27463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16" name="文本框 15"/>
          <p:cNvSpPr txBox="1"/>
          <p:nvPr/>
        </p:nvSpPr>
        <p:spPr>
          <a:xfrm>
            <a:off x="527685" y="1112520"/>
            <a:ext cx="4860290" cy="3338195"/>
          </a:xfrm>
          <a:prstGeom prst="rect">
            <a:avLst/>
          </a:prstGeom>
          <a:noFill/>
        </p:spPr>
        <p:txBody>
          <a:bodyPr wrap="square" rtlCol="0">
            <a:spAutoFit/>
          </a:bodyPr>
          <a:lstStyle/>
          <a:p>
            <a:pPr indent="0" algn="l" defTabSz="914400" eaLnBrk="1" fontAlgn="auto" hangingPunct="1">
              <a:lnSpc>
                <a:spcPct val="150000"/>
              </a:lnSpc>
              <a:spcAft>
                <a:spcPts val="600"/>
              </a:spcAft>
            </a:pPr>
            <a:r>
              <a:rPr lang="zh-CN" sz="20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运行场景（</a:t>
            </a:r>
            <a:r>
              <a:rPr lang="zh-CN" altLang="en-US" sz="20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访存次数）</a:t>
            </a:r>
            <a:r>
              <a:rPr lang="zh-CN" sz="20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a:t>
            </a:r>
          </a:p>
          <a:p>
            <a:pPr indent="0" algn="l" defTabSz="914400" eaLnBrk="1" fontAlgn="auto" hangingPunct="1">
              <a:lnSpc>
                <a:spcPct val="150000"/>
              </a:lnSpc>
              <a:spcAft>
                <a:spcPts val="600"/>
              </a:spcAft>
            </a:pPr>
            <a:r>
              <a:rPr lang="zh-CN" sz="1400" b="1"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 </a:t>
            </a:r>
            <a:r>
              <a:rPr lang="en-US" altLang="zh-CN" sz="1400" b="1"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      </a:t>
            </a:r>
            <a:r>
              <a:rPr lang="zh-CN" altLang="en-US" sz="1400"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为说明我们的页表设计具有通用性以及可扩展性，通过设定不同的运行场景进行多组测试：</a:t>
            </a:r>
            <a:endParaRPr lang="zh-CN" altLang="en-US" sz="1400" dirty="0">
              <a:latin typeface="微软雅黑" panose="020B0503020204020204" pitchFamily="34" charset="-122"/>
              <a:cs typeface="微软雅黑" panose="020B0503020204020204" pitchFamily="34" charset="-122"/>
              <a:sym typeface="等线" panose="02010600030101010101" charset="-122"/>
            </a:endParaRPr>
          </a:p>
          <a:p>
            <a:pPr marL="285750" indent="-285750" algn="l" defTabSz="914400" eaLnBrk="1" fontAlgn="auto" hangingPunct="1">
              <a:lnSpc>
                <a:spcPct val="150000"/>
              </a:lnSpc>
              <a:spcAft>
                <a:spcPts val="600"/>
              </a:spcAft>
              <a:buFont typeface="Arial" panose="020B0604020202020204" pitchFamily="34" charset="0"/>
              <a:buChar char="•"/>
            </a:pPr>
            <a:r>
              <a:rPr lang="zh-CN" altLang="en-US" sz="1400"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异质的负载：1个100M计算进程与5个10M计算进程</a:t>
            </a:r>
            <a:endParaRPr kumimoji="0" lang="zh-CN" altLang="en-US" sz="1400" b="0" i="0" baseline="0" dirty="0">
              <a:latin typeface="微软雅黑" panose="020B0503020204020204" pitchFamily="34" charset="-122"/>
              <a:cs typeface="微软雅黑" panose="020B0503020204020204" pitchFamily="34" charset="-122"/>
              <a:sym typeface="等线" panose="02010600030101010101" charset="-122"/>
            </a:endParaRPr>
          </a:p>
          <a:p>
            <a:pPr marL="285750" indent="-285750" algn="l" defTabSz="914400" eaLnBrk="1" fontAlgn="auto" hangingPunct="1">
              <a:lnSpc>
                <a:spcPct val="150000"/>
              </a:lnSpc>
              <a:spcAft>
                <a:spcPts val="600"/>
              </a:spcAft>
              <a:buFont typeface="Arial" panose="020B0604020202020204" pitchFamily="34" charset="0"/>
              <a:buChar char="•"/>
            </a:pPr>
            <a:r>
              <a:rPr lang="zh-CN" altLang="en-US" sz="1400"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同质的负载：15个10M计算进程</a:t>
            </a:r>
            <a:endParaRPr lang="zh-CN" altLang="en-US" sz="1400" dirty="0">
              <a:latin typeface="微软雅黑" panose="020B0503020204020204" pitchFamily="34" charset="-122"/>
              <a:cs typeface="微软雅黑" panose="020B0503020204020204" pitchFamily="34" charset="-122"/>
              <a:sym typeface="等线" panose="02010600030101010101" charset="-122"/>
            </a:endParaRPr>
          </a:p>
          <a:p>
            <a:pPr indent="0" algn="l" defTabSz="914400" eaLnBrk="1" fontAlgn="auto" hangingPunct="1">
              <a:lnSpc>
                <a:spcPct val="150000"/>
              </a:lnSpc>
              <a:spcAft>
                <a:spcPts val="600"/>
              </a:spcAft>
            </a:pPr>
            <a:r>
              <a:rPr lang="zh-CN" sz="20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测试结果：</a:t>
            </a:r>
            <a:endParaRPr lang="zh-CN" sz="2000" b="1" dirty="0">
              <a:latin typeface="Consolas" panose="020B0609020204030204" charset="0"/>
              <a:ea typeface="碳纤维正中黑简体" panose="02010601030101010101" pitchFamily="2" charset="-122"/>
              <a:sym typeface="等线" panose="02010600030101010101" charset="-122"/>
            </a:endParaRPr>
          </a:p>
          <a:p>
            <a:pPr marL="285750" indent="-285750" algn="l" defTabSz="914400" eaLnBrk="1" fontAlgn="auto" hangingPunct="1">
              <a:lnSpc>
                <a:spcPct val="150000"/>
              </a:lnSpc>
              <a:spcAft>
                <a:spcPts val="600"/>
              </a:spcAft>
              <a:buFont typeface="Arial" panose="020B0604020202020204" pitchFamily="34" charset="0"/>
              <a:buChar char="•"/>
            </a:pPr>
            <a:r>
              <a:rPr lang="zh-CN" altLang="en-US" sz="1400"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在同质与异质的负载下，三种改进的页表模型均有一致的优化效果。</a:t>
            </a:r>
          </a:p>
        </p:txBody>
      </p:sp>
      <p:sp>
        <p:nvSpPr>
          <p:cNvPr id="2" name="文本框 1"/>
          <p:cNvSpPr txBox="1"/>
          <p:nvPr/>
        </p:nvSpPr>
        <p:spPr>
          <a:xfrm>
            <a:off x="5414010" y="3689985"/>
            <a:ext cx="3491230" cy="691515"/>
          </a:xfrm>
          <a:prstGeom prst="rect">
            <a:avLst/>
          </a:prstGeom>
          <a:noFill/>
        </p:spPr>
        <p:txBody>
          <a:bodyPr wrap="square" rtlCol="0">
            <a:spAutoFit/>
          </a:bodyPr>
          <a:lstStyle/>
          <a:p>
            <a:pPr marL="457200" lvl="0" indent="-457200">
              <a:lnSpc>
                <a:spcPct val="150000"/>
              </a:lnSpc>
              <a:spcAft>
                <a:spcPts val="600"/>
              </a:spcAft>
              <a:buClr>
                <a:schemeClr val="accent1"/>
              </a:buClr>
              <a:buFont typeface="Wingdings" panose="05000000000000000000" pitchFamily="2" charset="2"/>
              <a:buChar char="p"/>
              <a:defRPr/>
            </a:pPr>
            <a:r>
              <a:rPr lang="zh-CN" altLang="zh-CN" dirty="0">
                <a:latin typeface="Consolas" panose="020B0609020204030204" charset="0"/>
                <a:ea typeface="楷体" panose="02010609060101010101" pitchFamily="49" charset="-122"/>
              </a:rPr>
              <a:t>图中的数值为</a:t>
            </a:r>
            <a:r>
              <a:rPr lang="zh-CN" altLang="en-US" dirty="0">
                <a:latin typeface="Consolas" panose="020B0609020204030204" charset="0"/>
                <a:ea typeface="楷体" panose="02010609060101010101" pitchFamily="49" charset="-122"/>
                <a:sym typeface="+mn-ea"/>
              </a:rPr>
              <a:t>改进前</a:t>
            </a:r>
            <a:r>
              <a:rPr lang="zh-CN" altLang="en-US" dirty="0">
                <a:latin typeface="Consolas" panose="020B0609020204030204" charset="0"/>
                <a:ea typeface="楷体" panose="02010609060101010101" pitchFamily="49" charset="-122"/>
              </a:rPr>
              <a:t>与改进后的访存次数之比，</a:t>
            </a:r>
            <a:r>
              <a:rPr lang="zh-CN" altLang="en-US" b="1" dirty="0">
                <a:latin typeface="Consolas" panose="020B0609020204030204" charset="0"/>
                <a:ea typeface="楷体" panose="02010609060101010101" pitchFamily="49" charset="-122"/>
              </a:rPr>
              <a:t>数值越大</a:t>
            </a:r>
            <a:r>
              <a:rPr lang="zh-CN" altLang="en-US" dirty="0">
                <a:latin typeface="Consolas" panose="020B0609020204030204" charset="0"/>
                <a:ea typeface="楷体" panose="02010609060101010101" pitchFamily="49" charset="-122"/>
              </a:rPr>
              <a:t>说明</a:t>
            </a:r>
            <a:r>
              <a:rPr lang="zh-CN" altLang="en-US" b="1" dirty="0">
                <a:latin typeface="Consolas" panose="020B0609020204030204" charset="0"/>
                <a:ea typeface="楷体" panose="02010609060101010101" pitchFamily="49" charset="-122"/>
              </a:rPr>
              <a:t>优化效果越好</a:t>
            </a:r>
          </a:p>
        </p:txBody>
      </p:sp>
      <p:pic>
        <p:nvPicPr>
          <p:cNvPr id="6" name="图片 5" descr="bias"/>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269435" y="1223645"/>
            <a:ext cx="3780000" cy="2520000"/>
          </a:xfrm>
          <a:prstGeom prst="rect">
            <a:avLst/>
          </a:prstGeom>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6" name="文本框 24"/>
          <p:cNvSpPr txBox="1">
            <a:spLocks noChangeArrowheads="1"/>
          </p:cNvSpPr>
          <p:nvPr/>
        </p:nvSpPr>
        <p:spPr bwMode="auto">
          <a:xfrm>
            <a:off x="1504950" y="25400"/>
            <a:ext cx="1570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a:solidFill>
                  <a:schemeClr val="bg1"/>
                </a:solidFill>
              </a:rPr>
              <a:t>研究方案可行性说明</a:t>
            </a:r>
          </a:p>
        </p:txBody>
      </p:sp>
      <p:sp>
        <p:nvSpPr>
          <p:cNvPr id="43017" name="文本框 25"/>
          <p:cNvSpPr txBox="1">
            <a:spLocks noChangeArrowheads="1"/>
          </p:cNvSpPr>
          <p:nvPr/>
        </p:nvSpPr>
        <p:spPr bwMode="auto">
          <a:xfrm>
            <a:off x="782955" y="318770"/>
            <a:ext cx="32632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可扩展性</a:t>
            </a:r>
            <a:r>
              <a:rPr lang="en-US" altLang="zh-CN"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&amp;</a:t>
            </a:r>
            <a:r>
              <a:rPr lang="zh-CN" altLang="en-US" sz="2400" b="1" noProof="0" dirty="0">
                <a:ln>
                  <a:noFill/>
                </a:ln>
                <a:solidFill>
                  <a:prstClr val="black"/>
                </a:solidFill>
                <a:effectLst/>
                <a:uLnTx/>
                <a:uFillTx/>
                <a:latin typeface="碳纤维正中黑简体" panose="02010601030101010101" pitchFamily="2" charset="-122"/>
                <a:ea typeface="碳纤维正中黑简体" panose="02010601030101010101" pitchFamily="2" charset="-122"/>
                <a:sym typeface="+mn-ea"/>
              </a:rPr>
              <a:t>通用性测评</a:t>
            </a:r>
            <a:endParaRPr lang="zh-CN" altLang="en-US" sz="2400" b="1"/>
          </a:p>
        </p:txBody>
      </p:sp>
      <p:grpSp>
        <p:nvGrpSpPr>
          <p:cNvPr id="43018" name="组合 29"/>
          <p:cNvGrpSpPr>
            <a:grpSpLocks noChangeAspect="1"/>
          </p:cNvGrpSpPr>
          <p:nvPr/>
        </p:nvGrpSpPr>
        <p:grpSpPr bwMode="auto">
          <a:xfrm>
            <a:off x="314325" y="274638"/>
            <a:ext cx="468313" cy="468312"/>
            <a:chOff x="1928879" y="1944350"/>
            <a:chExt cx="1129689" cy="1129689"/>
          </a:xfrm>
        </p:grpSpPr>
        <p:sp>
          <p:nvSpPr>
            <p:cNvPr id="31" name="椭圆 3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5" name="组合 31"/>
            <p:cNvGrpSpPr/>
            <p:nvPr/>
          </p:nvGrpSpPr>
          <p:grpSpPr>
            <a:xfrm>
              <a:off x="2119073" y="2251134"/>
              <a:ext cx="749300" cy="509588"/>
              <a:chOff x="3897313" y="2016126"/>
              <a:chExt cx="749300" cy="509588"/>
            </a:xfrm>
            <a:solidFill>
              <a:schemeClr val="bg1"/>
            </a:solidFill>
          </p:grpSpPr>
          <p:sp>
            <p:nvSpPr>
              <p:cNvPr id="3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4"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1"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3"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16" name="文本框 15"/>
          <p:cNvSpPr txBox="1"/>
          <p:nvPr/>
        </p:nvSpPr>
        <p:spPr>
          <a:xfrm>
            <a:off x="527685" y="1112520"/>
            <a:ext cx="4860290" cy="3338195"/>
          </a:xfrm>
          <a:prstGeom prst="rect">
            <a:avLst/>
          </a:prstGeom>
          <a:noFill/>
        </p:spPr>
        <p:txBody>
          <a:bodyPr wrap="square" rtlCol="0">
            <a:spAutoFit/>
          </a:bodyPr>
          <a:lstStyle/>
          <a:p>
            <a:pPr indent="0" algn="l" defTabSz="914400" eaLnBrk="1" fontAlgn="auto" hangingPunct="1">
              <a:lnSpc>
                <a:spcPct val="150000"/>
              </a:lnSpc>
              <a:spcAft>
                <a:spcPts val="600"/>
              </a:spcAft>
            </a:pPr>
            <a:r>
              <a:rPr lang="zh-CN" sz="20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运行场景（响应时间</a:t>
            </a:r>
            <a:r>
              <a:rPr lang="zh-CN" altLang="en-US" sz="20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a:t>
            </a:r>
            <a:r>
              <a:rPr lang="zh-CN" sz="20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a:t>
            </a:r>
            <a:endParaRPr lang="zh-CN" sz="2000" b="1" dirty="0">
              <a:latin typeface="Consolas" panose="020B0609020204030204" charset="0"/>
              <a:ea typeface="碳纤维正中黑简体" panose="02010601030101010101" pitchFamily="2" charset="-122"/>
              <a:sym typeface="等线" panose="02010600030101010101" charset="-122"/>
            </a:endParaRPr>
          </a:p>
          <a:p>
            <a:pPr algn="l" defTabSz="914400" eaLnBrk="1" fontAlgn="auto" hangingPunct="1">
              <a:lnSpc>
                <a:spcPct val="150000"/>
              </a:lnSpc>
              <a:spcAft>
                <a:spcPts val="600"/>
              </a:spcAft>
            </a:pPr>
            <a:r>
              <a:rPr lang="zh-CN" sz="1400" b="1"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 </a:t>
            </a:r>
            <a:r>
              <a:rPr lang="en-US" altLang="zh-CN" sz="1400" b="1"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      </a:t>
            </a:r>
            <a:r>
              <a:rPr lang="zh-CN" altLang="en-US" sz="1400"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为说明我们的页表设计具有通用性以及可扩展性，通过设定不同的运行场景进行多组测试：</a:t>
            </a:r>
            <a:endParaRPr lang="zh-CN" altLang="en-US" sz="1400" dirty="0">
              <a:latin typeface="微软雅黑" panose="020B0503020204020204" pitchFamily="34" charset="-122"/>
              <a:cs typeface="微软雅黑" panose="020B0503020204020204" pitchFamily="34" charset="-122"/>
              <a:sym typeface="等线" panose="02010600030101010101" charset="-122"/>
            </a:endParaRPr>
          </a:p>
          <a:p>
            <a:pPr marL="285750" indent="-285750" algn="l" defTabSz="914400" eaLnBrk="1" fontAlgn="auto" hangingPunct="1">
              <a:lnSpc>
                <a:spcPct val="150000"/>
              </a:lnSpc>
              <a:spcAft>
                <a:spcPts val="600"/>
              </a:spcAft>
              <a:buFont typeface="Arial" panose="020B0604020202020204" pitchFamily="34" charset="0"/>
              <a:buChar char="•"/>
            </a:pPr>
            <a:r>
              <a:rPr lang="zh-CN" altLang="en-US" sz="1400"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异质的负载：1个100M计算进程与5个10M计算进程</a:t>
            </a:r>
            <a:endParaRPr kumimoji="0" lang="zh-CN" altLang="en-US" sz="1400" b="0" i="0" baseline="0" dirty="0">
              <a:latin typeface="微软雅黑" panose="020B0503020204020204" pitchFamily="34" charset="-122"/>
              <a:cs typeface="微软雅黑" panose="020B0503020204020204" pitchFamily="34" charset="-122"/>
              <a:sym typeface="等线" panose="02010600030101010101" charset="-122"/>
            </a:endParaRPr>
          </a:p>
          <a:p>
            <a:pPr marL="285750" indent="-285750" algn="l" defTabSz="914400" eaLnBrk="1" fontAlgn="auto" hangingPunct="1">
              <a:lnSpc>
                <a:spcPct val="150000"/>
              </a:lnSpc>
              <a:spcAft>
                <a:spcPts val="600"/>
              </a:spcAft>
              <a:buFont typeface="Arial" panose="020B0604020202020204" pitchFamily="34" charset="0"/>
              <a:buChar char="•"/>
            </a:pPr>
            <a:r>
              <a:rPr lang="zh-CN" altLang="en-US" sz="1400"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同质的负载：15个10M计算进程</a:t>
            </a:r>
            <a:endParaRPr lang="zh-CN" altLang="en-US" sz="1400" dirty="0">
              <a:latin typeface="微软雅黑" panose="020B0503020204020204" pitchFamily="34" charset="-122"/>
              <a:cs typeface="微软雅黑" panose="020B0503020204020204" pitchFamily="34" charset="-122"/>
              <a:sym typeface="等线" panose="02010600030101010101" charset="-122"/>
            </a:endParaRPr>
          </a:p>
          <a:p>
            <a:pPr algn="l" defTabSz="914400" eaLnBrk="1" fontAlgn="auto" hangingPunct="1">
              <a:lnSpc>
                <a:spcPct val="150000"/>
              </a:lnSpc>
              <a:spcAft>
                <a:spcPts val="600"/>
              </a:spcAft>
            </a:pPr>
            <a:r>
              <a:rPr lang="zh-CN" sz="2000" b="1" dirty="0">
                <a:solidFill>
                  <a:sysClr val="windowText" lastClr="000000"/>
                </a:solidFill>
                <a:latin typeface="Consolas" panose="020B0609020204030204" charset="0"/>
                <a:ea typeface="碳纤维正中黑简体" panose="02010601030101010101" pitchFamily="2" charset="-122"/>
                <a:cs typeface="+mn-ea"/>
                <a:sym typeface="等线" panose="02010600030101010101" charset="-122"/>
              </a:rPr>
              <a:t>测试结果：</a:t>
            </a:r>
            <a:endParaRPr lang="zh-CN" sz="2000" b="1" dirty="0">
              <a:latin typeface="Consolas" panose="020B0609020204030204" charset="0"/>
              <a:ea typeface="碳纤维正中黑简体" panose="02010601030101010101" pitchFamily="2" charset="-122"/>
              <a:sym typeface="等线" panose="02010600030101010101" charset="-122"/>
            </a:endParaRPr>
          </a:p>
          <a:p>
            <a:pPr marL="285750" indent="-285750" algn="l" defTabSz="914400" eaLnBrk="1" fontAlgn="auto" hangingPunct="1">
              <a:lnSpc>
                <a:spcPct val="150000"/>
              </a:lnSpc>
              <a:spcAft>
                <a:spcPts val="600"/>
              </a:spcAft>
              <a:buFont typeface="Arial" panose="020B0604020202020204" pitchFamily="34" charset="0"/>
              <a:buChar char="•"/>
            </a:pPr>
            <a:r>
              <a:rPr lang="zh-CN" altLang="en-US" sz="1400" dirty="0">
                <a:solidFill>
                  <a:sysClr val="windowText" lastClr="000000"/>
                </a:solidFill>
                <a:latin typeface="微软雅黑" panose="020B0503020204020204" pitchFamily="34" charset="-122"/>
                <a:cs typeface="微软雅黑" panose="020B0503020204020204" pitchFamily="34" charset="-122"/>
                <a:sym typeface="等线" panose="02010600030101010101" charset="-122"/>
              </a:rPr>
              <a:t>在同质与异质的负载下，三种改进的页表模型均有一致的优化效果。</a:t>
            </a:r>
            <a:endParaRPr lang="zh-CN" altLang="en-US" sz="1400" dirty="0">
              <a:solidFill>
                <a:sysClr val="windowText" lastClr="000000"/>
              </a:solidFill>
              <a:uFillTx/>
              <a:latin typeface="Times New Roman" panose="02020603050405020304" pitchFamily="18" charset="0"/>
              <a:ea typeface="楷体" panose="02010609060101010101" pitchFamily="49" charset="-122"/>
              <a:cs typeface="+mn-ea"/>
              <a:sym typeface="等线" panose="02010600030101010101" charset="-122"/>
            </a:endParaRPr>
          </a:p>
        </p:txBody>
      </p:sp>
      <p:sp>
        <p:nvSpPr>
          <p:cNvPr id="2" name="文本框 1"/>
          <p:cNvSpPr txBox="1"/>
          <p:nvPr/>
        </p:nvSpPr>
        <p:spPr>
          <a:xfrm>
            <a:off x="5414010" y="3689985"/>
            <a:ext cx="3491230" cy="691515"/>
          </a:xfrm>
          <a:prstGeom prst="rect">
            <a:avLst/>
          </a:prstGeom>
          <a:noFill/>
        </p:spPr>
        <p:txBody>
          <a:bodyPr wrap="square" rtlCol="0">
            <a:spAutoFit/>
          </a:bodyPr>
          <a:lstStyle/>
          <a:p>
            <a:pPr marL="457200" lvl="0" indent="-457200">
              <a:lnSpc>
                <a:spcPct val="150000"/>
              </a:lnSpc>
              <a:spcAft>
                <a:spcPts val="600"/>
              </a:spcAft>
              <a:buClr>
                <a:schemeClr val="accent1"/>
              </a:buClr>
              <a:buFont typeface="Wingdings" panose="05000000000000000000" pitchFamily="2" charset="2"/>
              <a:buChar char="p"/>
              <a:defRPr/>
            </a:pPr>
            <a:r>
              <a:rPr lang="zh-CN" altLang="zh-CN" dirty="0">
                <a:latin typeface="Consolas" panose="020B0609020204030204" charset="0"/>
                <a:ea typeface="楷体" panose="02010609060101010101" pitchFamily="49" charset="-122"/>
              </a:rPr>
              <a:t>图中的数值为</a:t>
            </a:r>
            <a:r>
              <a:rPr lang="zh-CN" altLang="en-US" dirty="0">
                <a:latin typeface="Consolas" panose="020B0609020204030204" charset="0"/>
                <a:ea typeface="楷体" panose="02010609060101010101" pitchFamily="49" charset="-122"/>
                <a:sym typeface="+mn-ea"/>
              </a:rPr>
              <a:t>改进前</a:t>
            </a:r>
            <a:r>
              <a:rPr lang="zh-CN" altLang="en-US" dirty="0">
                <a:latin typeface="Consolas" panose="020B0609020204030204" charset="0"/>
                <a:ea typeface="楷体" panose="02010609060101010101" pitchFamily="49" charset="-122"/>
              </a:rPr>
              <a:t>与改进后的访存次数之比，</a:t>
            </a:r>
            <a:r>
              <a:rPr lang="zh-CN" altLang="en-US" b="1" dirty="0">
                <a:latin typeface="Consolas" panose="020B0609020204030204" charset="0"/>
                <a:ea typeface="楷体" panose="02010609060101010101" pitchFamily="49" charset="-122"/>
              </a:rPr>
              <a:t>数值越大</a:t>
            </a:r>
            <a:r>
              <a:rPr lang="zh-CN" altLang="en-US" dirty="0">
                <a:latin typeface="Consolas" panose="020B0609020204030204" charset="0"/>
                <a:ea typeface="楷体" panose="02010609060101010101" pitchFamily="49" charset="-122"/>
              </a:rPr>
              <a:t>说明</a:t>
            </a:r>
            <a:r>
              <a:rPr lang="zh-CN" altLang="en-US" b="1" dirty="0">
                <a:latin typeface="Consolas" panose="020B0609020204030204" charset="0"/>
                <a:ea typeface="楷体" panose="02010609060101010101" pitchFamily="49" charset="-122"/>
              </a:rPr>
              <a:t>优化效果越好</a:t>
            </a:r>
          </a:p>
        </p:txBody>
      </p:sp>
      <p:pic>
        <p:nvPicPr>
          <p:cNvPr id="3" name="图片 2" descr="bias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270070" y="1236460"/>
            <a:ext cx="3780000" cy="2520000"/>
          </a:xfrm>
          <a:prstGeom prst="rect">
            <a:avLst/>
          </a:prstGeom>
        </p:spPr>
      </p:pic>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0350" y="2251075"/>
            <a:ext cx="2255838" cy="708025"/>
          </a:xfrm>
          <a:prstGeom prst="rect">
            <a:avLst/>
          </a:prstGeom>
          <a:noFill/>
        </p:spPr>
        <p:txBody>
          <a:bodyPr>
            <a:spAutoFit/>
          </a:bodyPr>
          <a:lstStyle/>
          <a:p>
            <a:pPr eaLnBrk="1" fontAlgn="auto" hangingPunct="1">
              <a:spcBef>
                <a:spcPts val="0"/>
              </a:spcBef>
              <a:spcAft>
                <a:spcPts val="0"/>
              </a:spcAft>
              <a:defRPr/>
            </a:pPr>
            <a:r>
              <a:rPr lang="zh-CN" altLang="en-US" sz="4000" b="1" dirty="0">
                <a:solidFill>
                  <a:schemeClr val="tx1">
                    <a:lumMod val="85000"/>
                    <a:lumOff val="15000"/>
                  </a:schemeClr>
                </a:solidFill>
                <a:latin typeface="+mn-lt"/>
                <a:ea typeface="+mn-ea"/>
              </a:rPr>
              <a:t>总结展望</a:t>
            </a:r>
          </a:p>
        </p:txBody>
      </p:sp>
      <p:sp>
        <p:nvSpPr>
          <p:cNvPr id="49155" name="文本框 4"/>
          <p:cNvSpPr txBox="1">
            <a:spLocks noChangeArrowheads="1"/>
          </p:cNvSpPr>
          <p:nvPr/>
        </p:nvSpPr>
        <p:spPr bwMode="auto">
          <a:xfrm>
            <a:off x="4117975" y="2019300"/>
            <a:ext cx="1331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a:t>PART FIVE</a:t>
            </a:r>
            <a:endParaRPr lang="zh-CN" altLang="en-US" sz="1400"/>
          </a:p>
        </p:txBody>
      </p:sp>
      <p:grpSp>
        <p:nvGrpSpPr>
          <p:cNvPr id="49156" name="组合 5"/>
          <p:cNvGrpSpPr/>
          <p:nvPr/>
        </p:nvGrpSpPr>
        <p:grpSpPr bwMode="auto">
          <a:xfrm>
            <a:off x="2817813" y="1944688"/>
            <a:ext cx="1128712" cy="1128712"/>
            <a:chOff x="2817516" y="1944350"/>
            <a:chExt cx="1129689" cy="1129689"/>
          </a:xfrm>
        </p:grpSpPr>
        <p:sp>
          <p:nvSpPr>
            <p:cNvPr id="2" name="椭圆 1"/>
            <p:cNvSpPr/>
            <p:nvPr/>
          </p:nvSpPr>
          <p:spPr>
            <a:xfrm>
              <a:off x="2817516"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0" name="Freeform 5"/>
            <p:cNvSpPr>
              <a:spLocks noEditPoints="1"/>
            </p:cNvSpPr>
            <p:nvPr/>
          </p:nvSpPr>
          <p:spPr bwMode="auto">
            <a:xfrm>
              <a:off x="3195668" y="2160437"/>
              <a:ext cx="444885" cy="65779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组合 8"/>
          <p:cNvGrpSpPr/>
          <p:nvPr/>
        </p:nvGrpSpPr>
        <p:grpSpPr bwMode="auto">
          <a:xfrm>
            <a:off x="1119505" y="1174749"/>
            <a:ext cx="2167890" cy="3160183"/>
            <a:chOff x="465977" y="1463280"/>
            <a:chExt cx="1862027" cy="2216942"/>
          </a:xfrm>
        </p:grpSpPr>
        <p:grpSp>
          <p:nvGrpSpPr>
            <p:cNvPr id="51225" name="组合 25"/>
            <p:cNvGrpSpPr/>
            <p:nvPr/>
          </p:nvGrpSpPr>
          <p:grpSpPr bwMode="auto">
            <a:xfrm>
              <a:off x="465977" y="1463280"/>
              <a:ext cx="1862027" cy="2216942"/>
              <a:chOff x="1827008" y="2120901"/>
              <a:chExt cx="2298700" cy="2736849"/>
            </a:xfrm>
          </p:grpSpPr>
          <p:sp>
            <p:nvSpPr>
              <p:cNvPr id="27" name="矩形 26"/>
              <p:cNvSpPr/>
              <p:nvPr/>
            </p:nvSpPr>
            <p:spPr>
              <a:xfrm>
                <a:off x="1827008" y="2120901"/>
                <a:ext cx="2298700" cy="445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28" name="矩形 27"/>
              <p:cNvSpPr/>
              <p:nvPr/>
            </p:nvSpPr>
            <p:spPr>
              <a:xfrm>
                <a:off x="1827008" y="2565934"/>
                <a:ext cx="2298700" cy="22918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51226" name="文本框 29"/>
            <p:cNvSpPr txBox="1">
              <a:spLocks noChangeArrowheads="1"/>
            </p:cNvSpPr>
            <p:nvPr/>
          </p:nvSpPr>
          <p:spPr bwMode="auto">
            <a:xfrm>
              <a:off x="668324" y="1503225"/>
              <a:ext cx="1487331" cy="23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微软雅黑" panose="020B0503020204020204" pitchFamily="34" charset="-122"/>
                  <a:sym typeface="+mn-ea"/>
                </a:rPr>
                <a:t>运行仿真环境链</a:t>
              </a:r>
            </a:p>
          </p:txBody>
        </p:sp>
        <p:sp>
          <p:nvSpPr>
            <p:cNvPr id="51227" name="文本框 33"/>
            <p:cNvSpPr txBox="1">
              <a:spLocks noChangeArrowheads="1"/>
            </p:cNvSpPr>
            <p:nvPr/>
          </p:nvSpPr>
          <p:spPr bwMode="auto">
            <a:xfrm>
              <a:off x="627731" y="1984390"/>
              <a:ext cx="1568516" cy="139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fontAlgn="auto">
                <a:lnSpc>
                  <a:spcPct val="150000"/>
                </a:lnSpc>
                <a:spcBef>
                  <a:spcPts val="0"/>
                </a:spcBef>
                <a:spcAft>
                  <a:spcPts val="0"/>
                </a:spcAft>
                <a:buClrTx/>
                <a:buSzTx/>
                <a:buFontTx/>
                <a:buNone/>
                <a:defRPr/>
              </a:pPr>
              <a:r>
                <a:rPr lang="zh-CN" altLang="en-US" sz="1400" dirty="0">
                  <a:solidFill>
                    <a:schemeClr val="bg1"/>
                  </a:solidFill>
                  <a:uFillTx/>
                  <a:latin typeface="微软雅黑" panose="020B0503020204020204" pitchFamily="34" charset="-122"/>
                  <a:cs typeface="楷体" panose="02010609060101010101" pitchFamily="49" charset="-122"/>
                  <a:sym typeface="+mn-ea"/>
                </a:rPr>
                <a:t>从QEMU仿真器出发，自底向上搭建起QEMU</a:t>
              </a:r>
              <a:r>
                <a:rPr lang="zh-CN" sz="1400" dirty="0">
                  <a:solidFill>
                    <a:schemeClr val="bg1"/>
                  </a:solidFill>
                  <a:uFillTx/>
                  <a:latin typeface="微软雅黑" panose="020B0503020204020204" pitchFamily="34" charset="-122"/>
                  <a:sym typeface="+mn-ea"/>
                </a:rPr>
                <a:t>→</a:t>
              </a:r>
              <a:r>
                <a:rPr lang="zh-CN" altLang="en-US" sz="1400" dirty="0">
                  <a:solidFill>
                    <a:schemeClr val="bg1"/>
                  </a:solidFill>
                  <a:uFillTx/>
                  <a:latin typeface="微软雅黑" panose="020B0503020204020204" pitchFamily="34" charset="-122"/>
                  <a:cs typeface="楷体" panose="02010609060101010101" pitchFamily="49" charset="-122"/>
                  <a:sym typeface="+mn-ea"/>
                </a:rPr>
                <a:t>Host OS</a:t>
              </a:r>
              <a:r>
                <a:rPr lang="zh-CN" sz="1400" dirty="0">
                  <a:solidFill>
                    <a:schemeClr val="bg1"/>
                  </a:solidFill>
                  <a:uFillTx/>
                  <a:latin typeface="微软雅黑" panose="020B0503020204020204" pitchFamily="34" charset="-122"/>
                  <a:sym typeface="+mn-ea"/>
                </a:rPr>
                <a:t>→</a:t>
              </a:r>
              <a:r>
                <a:rPr lang="zh-CN" altLang="en-US" sz="1400" dirty="0">
                  <a:solidFill>
                    <a:schemeClr val="bg1"/>
                  </a:solidFill>
                  <a:uFillTx/>
                  <a:latin typeface="微软雅黑" panose="020B0503020204020204" pitchFamily="34" charset="-122"/>
                  <a:cs typeface="楷体" panose="02010609060101010101" pitchFamily="49" charset="-122"/>
                  <a:sym typeface="+mn-ea"/>
                </a:rPr>
                <a:t>KVM</a:t>
              </a:r>
              <a:r>
                <a:rPr lang="zh-CN" sz="1400" dirty="0">
                  <a:solidFill>
                    <a:schemeClr val="bg1"/>
                  </a:solidFill>
                  <a:uFillTx/>
                  <a:latin typeface="微软雅黑" panose="020B0503020204020204" pitchFamily="34" charset="-122"/>
                  <a:sym typeface="+mn-ea"/>
                </a:rPr>
                <a:t>→</a:t>
              </a:r>
              <a:r>
                <a:rPr lang="zh-CN" altLang="en-US" sz="1400" dirty="0">
                  <a:solidFill>
                    <a:schemeClr val="bg1"/>
                  </a:solidFill>
                  <a:uFillTx/>
                  <a:latin typeface="微软雅黑" panose="020B0503020204020204" pitchFamily="34" charset="-122"/>
                  <a:cs typeface="楷体" panose="02010609060101010101" pitchFamily="49" charset="-122"/>
                  <a:sym typeface="+mn-ea"/>
                </a:rPr>
                <a:t>Guest OS的</a:t>
              </a:r>
              <a:r>
                <a:rPr lang="zh-CN" altLang="en-US" sz="1400" b="1" dirty="0">
                  <a:solidFill>
                    <a:schemeClr val="bg1"/>
                  </a:solidFill>
                  <a:uFillTx/>
                  <a:latin typeface="微软雅黑" panose="020B0503020204020204" pitchFamily="34" charset="-122"/>
                  <a:cs typeface="楷体" panose="02010609060101010101" pitchFamily="49" charset="-122"/>
                  <a:sym typeface="+mn-ea"/>
                </a:rPr>
                <a:t>运行仿真环境链</a:t>
              </a:r>
              <a:r>
                <a:rPr lang="zh-CN" altLang="en-US" sz="1400" dirty="0">
                  <a:solidFill>
                    <a:schemeClr val="bg1"/>
                  </a:solidFill>
                  <a:uFillTx/>
                  <a:latin typeface="微软雅黑" panose="020B0503020204020204" pitchFamily="34" charset="-122"/>
                  <a:cs typeface="楷体" panose="02010609060101010101" pitchFamily="49" charset="-122"/>
                  <a:sym typeface="+mn-ea"/>
                </a:rPr>
                <a:t>。</a:t>
              </a:r>
            </a:p>
          </p:txBody>
        </p:sp>
      </p:grpSp>
      <p:grpSp>
        <p:nvGrpSpPr>
          <p:cNvPr id="51203" name="组合 9"/>
          <p:cNvGrpSpPr/>
          <p:nvPr/>
        </p:nvGrpSpPr>
        <p:grpSpPr bwMode="auto">
          <a:xfrm>
            <a:off x="3743325" y="1174750"/>
            <a:ext cx="2169160" cy="3160182"/>
            <a:chOff x="2582650" y="1463280"/>
            <a:chExt cx="1862027" cy="2216942"/>
          </a:xfrm>
        </p:grpSpPr>
        <p:grpSp>
          <p:nvGrpSpPr>
            <p:cNvPr id="51220" name="组合 17"/>
            <p:cNvGrpSpPr/>
            <p:nvPr/>
          </p:nvGrpSpPr>
          <p:grpSpPr bwMode="auto">
            <a:xfrm>
              <a:off x="2582650" y="1463280"/>
              <a:ext cx="1862027" cy="2216942"/>
              <a:chOff x="1827008" y="2120901"/>
              <a:chExt cx="2298700" cy="2736849"/>
            </a:xfrm>
          </p:grpSpPr>
          <p:sp>
            <p:nvSpPr>
              <p:cNvPr id="8" name="矩形 7"/>
              <p:cNvSpPr/>
              <p:nvPr/>
            </p:nvSpPr>
            <p:spPr>
              <a:xfrm>
                <a:off x="1827008" y="2120901"/>
                <a:ext cx="2298700" cy="445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15" name="矩形 14"/>
              <p:cNvSpPr/>
              <p:nvPr/>
            </p:nvSpPr>
            <p:spPr>
              <a:xfrm>
                <a:off x="1827008" y="2565934"/>
                <a:ext cx="2298700" cy="22918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51221" name="文本框 31"/>
            <p:cNvSpPr txBox="1">
              <a:spLocks noChangeArrowheads="1"/>
            </p:cNvSpPr>
            <p:nvPr/>
          </p:nvSpPr>
          <p:spPr bwMode="auto">
            <a:xfrm>
              <a:off x="2887735" y="1502902"/>
              <a:ext cx="1251857" cy="23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b="1" dirty="0">
                  <a:solidFill>
                    <a:schemeClr val="bg1"/>
                  </a:solidFill>
                  <a:latin typeface="微软雅黑" panose="020B0503020204020204" pitchFamily="34" charset="-122"/>
                  <a:sym typeface="+mn-ea"/>
                </a:rPr>
                <a:t>仿真运行逻辑</a:t>
              </a:r>
            </a:p>
          </p:txBody>
        </p:sp>
        <p:sp>
          <p:nvSpPr>
            <p:cNvPr id="51222" name="文本框 28"/>
            <p:cNvSpPr txBox="1">
              <a:spLocks noChangeArrowheads="1"/>
            </p:cNvSpPr>
            <p:nvPr/>
          </p:nvSpPr>
          <p:spPr bwMode="auto">
            <a:xfrm>
              <a:off x="2729405" y="2001620"/>
              <a:ext cx="1568516" cy="117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fontAlgn="auto">
                <a:lnSpc>
                  <a:spcPct val="150000"/>
                </a:lnSpc>
                <a:spcBef>
                  <a:spcPts val="0"/>
                </a:spcBef>
                <a:spcAft>
                  <a:spcPts val="0"/>
                </a:spcAft>
                <a:buClrTx/>
                <a:buSzTx/>
                <a:buFontTx/>
                <a:buNone/>
                <a:defRPr/>
              </a:pPr>
              <a:r>
                <a:rPr lang="zh-CN" altLang="en-US" sz="1400" dirty="0">
                  <a:solidFill>
                    <a:schemeClr val="bg1"/>
                  </a:solidFill>
                  <a:uFillTx/>
                  <a:latin typeface="微软雅黑" panose="020B0503020204020204" pitchFamily="34" charset="-122"/>
                  <a:cs typeface="楷体" panose="02010609060101010101" pitchFamily="49" charset="-122"/>
                  <a:sym typeface="+mn-ea"/>
                </a:rPr>
                <a:t>在此基础上，我们设计并实现了16KB页粒度页表与哈希页表的two-stage页查找</a:t>
              </a:r>
              <a:r>
                <a:rPr lang="zh-CN" altLang="en-US" sz="1400" b="1" dirty="0">
                  <a:solidFill>
                    <a:schemeClr val="bg1"/>
                  </a:solidFill>
                  <a:uFillTx/>
                  <a:latin typeface="微软雅黑" panose="020B0503020204020204" pitchFamily="34" charset="-122"/>
                  <a:cs typeface="楷体" panose="02010609060101010101" pitchFamily="49" charset="-122"/>
                  <a:sym typeface="+mn-ea"/>
                </a:rPr>
                <a:t>完整仿真运行逻辑</a:t>
              </a:r>
              <a:r>
                <a:rPr lang="zh-CN" altLang="en-US" sz="1400" dirty="0">
                  <a:solidFill>
                    <a:schemeClr val="bg1"/>
                  </a:solidFill>
                  <a:uFillTx/>
                  <a:latin typeface="微软雅黑" panose="020B0503020204020204" pitchFamily="34" charset="-122"/>
                  <a:cs typeface="楷体" panose="02010609060101010101" pitchFamily="49" charset="-122"/>
                  <a:sym typeface="+mn-ea"/>
                </a:rPr>
                <a:t>。</a:t>
              </a:r>
            </a:p>
          </p:txBody>
        </p:sp>
      </p:grpSp>
      <p:grpSp>
        <p:nvGrpSpPr>
          <p:cNvPr id="51204" name="组合 10"/>
          <p:cNvGrpSpPr/>
          <p:nvPr/>
        </p:nvGrpSpPr>
        <p:grpSpPr bwMode="auto">
          <a:xfrm>
            <a:off x="6368415" y="1174750"/>
            <a:ext cx="2170430" cy="3160182"/>
            <a:chOff x="4699324" y="1463280"/>
            <a:chExt cx="1862027" cy="2216942"/>
          </a:xfrm>
        </p:grpSpPr>
        <p:grpSp>
          <p:nvGrpSpPr>
            <p:cNvPr id="51215" name="组合 18"/>
            <p:cNvGrpSpPr/>
            <p:nvPr/>
          </p:nvGrpSpPr>
          <p:grpSpPr bwMode="auto">
            <a:xfrm>
              <a:off x="4699324" y="1463280"/>
              <a:ext cx="1862027" cy="2216942"/>
              <a:chOff x="1827008" y="2120901"/>
              <a:chExt cx="2298700" cy="2736849"/>
            </a:xfrm>
          </p:grpSpPr>
          <p:sp>
            <p:nvSpPr>
              <p:cNvPr id="20" name="矩形 19"/>
              <p:cNvSpPr/>
              <p:nvPr/>
            </p:nvSpPr>
            <p:spPr>
              <a:xfrm>
                <a:off x="1827008" y="2120901"/>
                <a:ext cx="2298700" cy="445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sp>
            <p:nvSpPr>
              <p:cNvPr id="21" name="矩形 20"/>
              <p:cNvSpPr/>
              <p:nvPr/>
            </p:nvSpPr>
            <p:spPr>
              <a:xfrm>
                <a:off x="1827008" y="2565934"/>
                <a:ext cx="2298700" cy="22918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endParaRPr>
              </a:p>
            </p:txBody>
          </p:sp>
        </p:grpSp>
        <p:sp>
          <p:nvSpPr>
            <p:cNvPr id="51216" name="文本框 30"/>
            <p:cNvSpPr txBox="1">
              <a:spLocks noChangeArrowheads="1"/>
            </p:cNvSpPr>
            <p:nvPr/>
          </p:nvSpPr>
          <p:spPr bwMode="auto">
            <a:xfrm>
              <a:off x="5004409" y="1502902"/>
              <a:ext cx="1251857" cy="23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微软雅黑" panose="020B0503020204020204" pitchFamily="34" charset="-122"/>
                  <a:sym typeface="+mn-ea"/>
                </a:rPr>
                <a:t>性能测试</a:t>
              </a:r>
            </a:p>
          </p:txBody>
        </p:sp>
        <p:sp>
          <p:nvSpPr>
            <p:cNvPr id="51217" name="文本框 37"/>
            <p:cNvSpPr txBox="1">
              <a:spLocks noChangeArrowheads="1"/>
            </p:cNvSpPr>
            <p:nvPr/>
          </p:nvSpPr>
          <p:spPr bwMode="auto">
            <a:xfrm>
              <a:off x="4787031" y="2001620"/>
              <a:ext cx="1686611" cy="139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914400" rtl="0" fontAlgn="auto">
                <a:lnSpc>
                  <a:spcPct val="150000"/>
                </a:lnSpc>
                <a:spcBef>
                  <a:spcPts val="0"/>
                </a:spcBef>
                <a:spcAft>
                  <a:spcPts val="0"/>
                </a:spcAft>
                <a:buClrTx/>
                <a:buSzTx/>
                <a:buFontTx/>
                <a:buNone/>
                <a:defRPr/>
              </a:pPr>
              <a:r>
                <a:rPr lang="zh-CN" altLang="en-US" sz="1400" dirty="0">
                  <a:solidFill>
                    <a:schemeClr val="bg1"/>
                  </a:solidFill>
                  <a:uFillTx/>
                  <a:latin typeface="微软雅黑" panose="020B0503020204020204" pitchFamily="34" charset="-122"/>
                  <a:cs typeface="楷体" panose="02010609060101010101" pitchFamily="49" charset="-122"/>
                  <a:sym typeface="+mn-ea"/>
                </a:rPr>
                <a:t>使用了STREAM、MBW、LMbench等benchmark，测试了系统在多种内存访问情景与不同访问规模下的总体表现</a:t>
              </a:r>
            </a:p>
          </p:txBody>
        </p:sp>
      </p:grpSp>
      <p:sp>
        <p:nvSpPr>
          <p:cNvPr id="51206" name="文本框 35"/>
          <p:cNvSpPr txBox="1">
            <a:spLocks noChangeArrowheads="1"/>
          </p:cNvSpPr>
          <p:nvPr/>
        </p:nvSpPr>
        <p:spPr bwMode="auto">
          <a:xfrm>
            <a:off x="782638" y="28098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t>项目总结</a:t>
            </a:r>
          </a:p>
        </p:txBody>
      </p:sp>
      <p:grpSp>
        <p:nvGrpSpPr>
          <p:cNvPr id="51207" name="组合 52"/>
          <p:cNvGrpSpPr>
            <a:grpSpLocks noChangeAspect="1"/>
          </p:cNvGrpSpPr>
          <p:nvPr/>
        </p:nvGrpSpPr>
        <p:grpSpPr bwMode="auto">
          <a:xfrm>
            <a:off x="314325" y="280988"/>
            <a:ext cx="468313" cy="468312"/>
            <a:chOff x="2817516" y="1944350"/>
            <a:chExt cx="1129689" cy="1129689"/>
          </a:xfrm>
        </p:grpSpPr>
        <p:sp>
          <p:nvSpPr>
            <p:cNvPr id="54" name="椭圆 53"/>
            <p:cNvSpPr/>
            <p:nvPr/>
          </p:nvSpPr>
          <p:spPr>
            <a:xfrm>
              <a:off x="2817516"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55" name="Freeform 5"/>
            <p:cNvSpPr>
              <a:spLocks noEditPoints="1"/>
            </p:cNvSpPr>
            <p:nvPr/>
          </p:nvSpPr>
          <p:spPr bwMode="auto">
            <a:xfrm>
              <a:off x="3196633" y="2158800"/>
              <a:ext cx="444216" cy="65866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文本框 20"/>
          <p:cNvSpPr txBox="1">
            <a:spLocks noChangeArrowheads="1"/>
          </p:cNvSpPr>
          <p:nvPr/>
        </p:nvSpPr>
        <p:spPr bwMode="auto">
          <a:xfrm>
            <a:off x="782638" y="28098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a:sym typeface="+mn-ea"/>
              </a:rPr>
              <a:t>未来展望</a:t>
            </a:r>
            <a:endParaRPr lang="zh-CN" altLang="en-US" sz="2400" b="1"/>
          </a:p>
        </p:txBody>
      </p:sp>
      <p:grpSp>
        <p:nvGrpSpPr>
          <p:cNvPr id="52230" name="组合 21"/>
          <p:cNvGrpSpPr>
            <a:grpSpLocks noChangeAspect="1"/>
          </p:cNvGrpSpPr>
          <p:nvPr/>
        </p:nvGrpSpPr>
        <p:grpSpPr bwMode="auto">
          <a:xfrm>
            <a:off x="314325" y="280988"/>
            <a:ext cx="468313" cy="468312"/>
            <a:chOff x="2817516" y="1944350"/>
            <a:chExt cx="1129689" cy="1129689"/>
          </a:xfrm>
        </p:grpSpPr>
        <p:sp>
          <p:nvSpPr>
            <p:cNvPr id="23" name="椭圆 22"/>
            <p:cNvSpPr/>
            <p:nvPr/>
          </p:nvSpPr>
          <p:spPr>
            <a:xfrm>
              <a:off x="2817516"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4" name="Freeform 5"/>
            <p:cNvSpPr>
              <a:spLocks noEditPoints="1"/>
            </p:cNvSpPr>
            <p:nvPr/>
          </p:nvSpPr>
          <p:spPr bwMode="auto">
            <a:xfrm>
              <a:off x="3196633" y="2158800"/>
              <a:ext cx="444216" cy="65866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2" name="图片 1" descr="流程图 (19)"/>
          <p:cNvPicPr>
            <a:picLocks noChangeAspect="1"/>
          </p:cNvPicPr>
          <p:nvPr>
            <p:custDataLst>
              <p:tags r:id="rId1"/>
            </p:custDataLst>
          </p:nvPr>
        </p:nvPicPr>
        <p:blipFill>
          <a:blip r:embed="rId4"/>
          <a:stretch>
            <a:fillRect/>
          </a:stretch>
        </p:blipFill>
        <p:spPr>
          <a:xfrm>
            <a:off x="471805" y="1200785"/>
            <a:ext cx="3794125" cy="3252470"/>
          </a:xfrm>
          <a:prstGeom prst="rect">
            <a:avLst/>
          </a:prstGeom>
        </p:spPr>
      </p:pic>
      <p:pic>
        <p:nvPicPr>
          <p:cNvPr id="10" name="图片 9" descr="流程图 (18)"/>
          <p:cNvPicPr>
            <a:picLocks noChangeAspect="1"/>
          </p:cNvPicPr>
          <p:nvPr/>
        </p:nvPicPr>
        <p:blipFill>
          <a:blip r:embed="rId5"/>
          <a:stretch>
            <a:fillRect/>
          </a:stretch>
        </p:blipFill>
        <p:spPr>
          <a:xfrm>
            <a:off x="4743450" y="1200785"/>
            <a:ext cx="3445510" cy="1163320"/>
          </a:xfrm>
          <a:prstGeom prst="rect">
            <a:avLst/>
          </a:prstGeom>
        </p:spPr>
      </p:pic>
      <p:sp>
        <p:nvSpPr>
          <p:cNvPr id="11" name="文本框 10"/>
          <p:cNvSpPr txBox="1"/>
          <p:nvPr/>
        </p:nvSpPr>
        <p:spPr>
          <a:xfrm>
            <a:off x="545465" y="909320"/>
            <a:ext cx="1733550" cy="291465"/>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(1)</a:t>
            </a:r>
            <a:r>
              <a:rPr lang="zh-CN" altLang="en-US" b="1"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引入多维页表查询</a:t>
            </a:r>
          </a:p>
        </p:txBody>
      </p:sp>
      <p:sp>
        <p:nvSpPr>
          <p:cNvPr id="14" name="文本框 13"/>
          <p:cNvSpPr txBox="1"/>
          <p:nvPr/>
        </p:nvSpPr>
        <p:spPr>
          <a:xfrm>
            <a:off x="4416425" y="909320"/>
            <a:ext cx="1568450" cy="291465"/>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(2)</a:t>
            </a:r>
            <a:r>
              <a:rPr lang="zh-CN" altLang="en-US" b="1"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尝试更大页粒度</a:t>
            </a:r>
          </a:p>
        </p:txBody>
      </p:sp>
      <p:sp>
        <p:nvSpPr>
          <p:cNvPr id="20" name="文本框 19"/>
          <p:cNvSpPr txBox="1"/>
          <p:nvPr/>
        </p:nvSpPr>
        <p:spPr>
          <a:xfrm>
            <a:off x="4416425" y="2536190"/>
            <a:ext cx="2724150" cy="291465"/>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(3)</a:t>
            </a:r>
            <a:r>
              <a:rPr lang="zh-CN" altLang="en-US" b="1" noProof="0" dirty="0">
                <a:ln>
                  <a:noFill/>
                </a:ln>
                <a:solidFill>
                  <a:schemeClr val="tx1"/>
                </a:solidFill>
                <a:effectLst/>
                <a:uLnTx/>
                <a:uFillTx/>
                <a:latin typeface="微软雅黑" panose="020B0503020204020204" pitchFamily="34" charset="-122"/>
                <a:cs typeface="微软雅黑" panose="020B0503020204020204" pitchFamily="34" charset="-122"/>
                <a:sym typeface="+mn-ea"/>
              </a:rPr>
              <a:t>在云场景下进行更多的性能测试</a:t>
            </a:r>
          </a:p>
        </p:txBody>
      </p:sp>
      <p:pic>
        <p:nvPicPr>
          <p:cNvPr id="21" name="图片 20" descr="流程图 (21)"/>
          <p:cNvPicPr>
            <a:picLocks noChangeAspect="1"/>
          </p:cNvPicPr>
          <p:nvPr/>
        </p:nvPicPr>
        <p:blipFill>
          <a:blip r:embed="rId6"/>
          <a:stretch>
            <a:fillRect/>
          </a:stretch>
        </p:blipFill>
        <p:spPr>
          <a:xfrm>
            <a:off x="4822190" y="2827655"/>
            <a:ext cx="3095625" cy="2236470"/>
          </a:xfrm>
          <a:prstGeom prst="rect">
            <a:avLst/>
          </a:prstGeom>
        </p:spPr>
      </p:pic>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B84EE8-BDED-4191-AC3A-4D6D86FE5A44}"/>
              </a:ext>
            </a:extLst>
          </p:cNvPr>
          <p:cNvSpPr/>
          <p:nvPr/>
        </p:nvSpPr>
        <p:spPr>
          <a:xfrm>
            <a:off x="2948306" y="1229784"/>
            <a:ext cx="3109966" cy="1409700"/>
          </a:xfrm>
          <a:prstGeom prst="rect">
            <a:avLst/>
          </a:prstGeom>
        </p:spPr>
        <p:txBody>
          <a:bodyPr wrap="square">
            <a:spAutoFit/>
          </a:bodyPr>
          <a:lstStyle/>
          <a:p>
            <a:pPr eaLnBrk="1" fontAlgn="auto" hangingPunct="1">
              <a:lnSpc>
                <a:spcPct val="150000"/>
              </a:lnSpc>
              <a:spcBef>
                <a:spcPts val="0"/>
              </a:spcBef>
              <a:spcAft>
                <a:spcPts val="0"/>
              </a:spcAft>
              <a:defRPr/>
            </a:pPr>
            <a:r>
              <a:rPr lang="en-US" altLang="zh-CN" sz="6600" dirty="0">
                <a:solidFill>
                  <a:schemeClr val="accent6">
                    <a:lumMod val="75000"/>
                  </a:schemeClr>
                </a:solidFill>
                <a:latin typeface="Impact" pitchFamily="34" charset="0"/>
              </a:rPr>
              <a:t>THANKS!</a:t>
            </a:r>
            <a:endParaRPr lang="zh-CN" altLang="en-US" sz="6600" dirty="0">
              <a:solidFill>
                <a:schemeClr val="accent6">
                  <a:lumMod val="75000"/>
                </a:schemeClr>
              </a:solidFill>
              <a:latin typeface="Impact" pitchFamily="34" charset="0"/>
            </a:endParaRPr>
          </a:p>
        </p:txBody>
      </p:sp>
      <p:sp>
        <p:nvSpPr>
          <p:cNvPr id="4" name="矩形 3">
            <a:extLst>
              <a:ext uri="{FF2B5EF4-FFF2-40B4-BE49-F238E27FC236}">
                <a16:creationId xmlns:a16="http://schemas.microsoft.com/office/drawing/2014/main" id="{5F0A632F-30F3-4FD6-B0CB-1FAF6D5EE075}"/>
              </a:ext>
            </a:extLst>
          </p:cNvPr>
          <p:cNvSpPr/>
          <p:nvPr/>
        </p:nvSpPr>
        <p:spPr>
          <a:xfrm>
            <a:off x="3048000" y="2761402"/>
            <a:ext cx="3048000" cy="500062"/>
          </a:xfrm>
          <a:prstGeom prst="rect">
            <a:avLst/>
          </a:prstGeom>
        </p:spPr>
        <p:txBody>
          <a:bodyPr>
            <a:spAutoFit/>
          </a:bodyPr>
          <a:lstStyle/>
          <a:p>
            <a:pPr eaLnBrk="1" fontAlgn="auto" hangingPunct="1">
              <a:lnSpc>
                <a:spcPct val="150000"/>
              </a:lnSpc>
              <a:spcBef>
                <a:spcPts val="0"/>
              </a:spcBef>
              <a:spcAft>
                <a:spcPts val="0"/>
              </a:spcAft>
              <a:defRPr/>
            </a:pPr>
            <a:r>
              <a:rPr lang="zh-CN" altLang="en-US" sz="2000" dirty="0">
                <a:solidFill>
                  <a:schemeClr val="accent6">
                    <a:lumMod val="75000"/>
                  </a:schemeClr>
                </a:solidFill>
                <a:latin typeface="微软雅黑" panose="020B0503020204020204" pitchFamily="34" charset="-122"/>
              </a:rPr>
              <a:t>恳请各位老师批评指正！</a:t>
            </a:r>
          </a:p>
        </p:txBody>
      </p:sp>
    </p:spTree>
  </p:cSld>
  <p:clrMapOvr>
    <a:masterClrMapping/>
  </p:clrMapOvr>
  <p:transition spd="slow">
    <p:check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0" name="矩形 25">
            <a:extLst>
              <a:ext uri="{FF2B5EF4-FFF2-40B4-BE49-F238E27FC236}">
                <a16:creationId xmlns:a16="http://schemas.microsoft.com/office/drawing/2014/main" id="{E22E6A61-3F4F-402D-A5DF-AEF3F6BBBBF7}"/>
              </a:ext>
            </a:extLst>
          </p:cNvPr>
          <p:cNvSpPr>
            <a:spLocks noChangeArrowheads="1"/>
          </p:cNvSpPr>
          <p:nvPr/>
        </p:nvSpPr>
        <p:spPr bwMode="auto">
          <a:xfrm>
            <a:off x="782639" y="1106536"/>
            <a:ext cx="7541418" cy="346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eaLnBrk="1" latinLnBrk="1" hangingPunct="1">
              <a:lnSpc>
                <a:spcPct val="150000"/>
              </a:lnSpc>
              <a:spcAft>
                <a:spcPts val="1000"/>
              </a:spcAft>
              <a:defRPr/>
            </a:pPr>
            <a:r>
              <a:rPr lang="zh-CN" altLang="en-US" sz="1800" dirty="0">
                <a:solidFill>
                  <a:sysClr val="windowText" lastClr="000000"/>
                </a:solidFill>
                <a:latin typeface="微软雅黑" pitchFamily="34" charset="-122"/>
              </a:rPr>
              <a:t>       </a:t>
            </a:r>
            <a:r>
              <a:rPr lang="zh-CN" altLang="en-US" sz="1700" dirty="0">
                <a:solidFill>
                  <a:sysClr val="windowText" lastClr="000000"/>
                </a:solidFill>
                <a:latin typeface="微软雅黑" pitchFamily="34" charset="-122"/>
              </a:rPr>
              <a:t>本题要求在</a:t>
            </a:r>
            <a:r>
              <a:rPr lang="en-US" altLang="zh-CN" sz="1700" dirty="0">
                <a:solidFill>
                  <a:sysClr val="windowText" lastClr="000000"/>
                </a:solidFill>
                <a:latin typeface="微软雅黑" pitchFamily="34" charset="-122"/>
              </a:rPr>
              <a:t>QEMU</a:t>
            </a:r>
            <a:r>
              <a:rPr lang="zh-CN" altLang="en-US" sz="1700" dirty="0">
                <a:solidFill>
                  <a:sysClr val="windowText" lastClr="000000"/>
                </a:solidFill>
                <a:latin typeface="微软雅黑" pitchFamily="34" charset="-122"/>
              </a:rPr>
              <a:t>上运行</a:t>
            </a:r>
            <a:r>
              <a:rPr lang="en-US" altLang="zh-CN" sz="1700" dirty="0">
                <a:solidFill>
                  <a:sysClr val="windowText" lastClr="000000"/>
                </a:solidFill>
                <a:latin typeface="微软雅黑" pitchFamily="34" charset="-122"/>
              </a:rPr>
              <a:t>RISC-V</a:t>
            </a:r>
            <a:r>
              <a:rPr lang="zh-CN" altLang="en-US" sz="1700" dirty="0">
                <a:solidFill>
                  <a:sysClr val="windowText" lastClr="000000"/>
                </a:solidFill>
                <a:latin typeface="微软雅黑" pitchFamily="34" charset="-122"/>
              </a:rPr>
              <a:t>虚拟机，并以此作为开发环境，拉起运行一个</a:t>
            </a:r>
            <a:r>
              <a:rPr lang="en-US" altLang="zh-CN" sz="1700" dirty="0">
                <a:solidFill>
                  <a:sysClr val="windowText" lastClr="000000"/>
                </a:solidFill>
                <a:latin typeface="微软雅黑" pitchFamily="34" charset="-122"/>
              </a:rPr>
              <a:t>Guest OS</a:t>
            </a:r>
            <a:r>
              <a:rPr lang="zh-CN" altLang="en-US" sz="1700" dirty="0">
                <a:solidFill>
                  <a:sysClr val="windowText" lastClr="000000"/>
                </a:solidFill>
                <a:latin typeface="微软雅黑" pitchFamily="34" charset="-122"/>
              </a:rPr>
              <a:t>。为了降低</a:t>
            </a:r>
            <a:r>
              <a:rPr lang="en-US" altLang="zh-CN" sz="1700" dirty="0">
                <a:solidFill>
                  <a:sysClr val="windowText" lastClr="000000"/>
                </a:solidFill>
                <a:latin typeface="微软雅黑" pitchFamily="34" charset="-122"/>
              </a:rPr>
              <a:t>TLB</a:t>
            </a:r>
            <a:r>
              <a:rPr lang="zh-CN" altLang="en-US" sz="1700" dirty="0">
                <a:solidFill>
                  <a:sysClr val="windowText" lastClr="000000"/>
                </a:solidFill>
                <a:latin typeface="微软雅黑" pitchFamily="34" charset="-122"/>
              </a:rPr>
              <a:t>压力，提升访存性能，采取以下两种方式进行优化：</a:t>
            </a:r>
            <a:endParaRPr lang="en-US" altLang="zh-CN" sz="1700" dirty="0">
              <a:solidFill>
                <a:sysClr val="windowText" lastClr="000000"/>
              </a:solidFill>
              <a:latin typeface="微软雅黑" pitchFamily="34" charset="-122"/>
            </a:endParaRPr>
          </a:p>
          <a:p>
            <a:pPr marL="342900" lvl="0" indent="-342900">
              <a:lnSpc>
                <a:spcPct val="150000"/>
              </a:lnSpc>
              <a:spcAft>
                <a:spcPts val="1000"/>
              </a:spcAft>
              <a:buFont typeface="+mj-ea"/>
              <a:buAutoNum type="circleNumDbPlain"/>
              <a:defRPr/>
            </a:pPr>
            <a:r>
              <a:rPr lang="zh-CN" altLang="en-US" sz="1700" dirty="0">
                <a:solidFill>
                  <a:sysClr val="windowText" lastClr="000000"/>
                </a:solidFill>
                <a:latin typeface="微软雅黑" pitchFamily="34" charset="-122"/>
              </a:rPr>
              <a:t>在</a:t>
            </a:r>
            <a:r>
              <a:rPr lang="en-US" altLang="zh-CN" sz="1700" dirty="0">
                <a:solidFill>
                  <a:sysClr val="windowText" lastClr="000000"/>
                </a:solidFill>
                <a:latin typeface="微软雅黑" pitchFamily="34" charset="-122"/>
              </a:rPr>
              <a:t>RISC-V</a:t>
            </a:r>
            <a:r>
              <a:rPr lang="zh-CN" altLang="en-US" sz="1700" dirty="0">
                <a:solidFill>
                  <a:sysClr val="windowText" lastClr="000000"/>
                </a:solidFill>
                <a:latin typeface="微软雅黑" pitchFamily="34" charset="-122"/>
              </a:rPr>
              <a:t>的仿真器和</a:t>
            </a:r>
            <a:r>
              <a:rPr lang="en-US" altLang="zh-CN" sz="1700" dirty="0">
                <a:solidFill>
                  <a:sysClr val="windowText" lastClr="000000"/>
                </a:solidFill>
                <a:latin typeface="微软雅黑" pitchFamily="34" charset="-122"/>
              </a:rPr>
              <a:t>Hypervisor</a:t>
            </a:r>
            <a:r>
              <a:rPr lang="zh-CN" altLang="en-US" sz="1700" dirty="0">
                <a:solidFill>
                  <a:sysClr val="windowText" lastClr="000000"/>
                </a:solidFill>
                <a:latin typeface="微软雅黑" pitchFamily="34" charset="-122"/>
              </a:rPr>
              <a:t>中实现</a:t>
            </a:r>
            <a:r>
              <a:rPr lang="en-US" altLang="zh-CN" sz="1700" dirty="0">
                <a:solidFill>
                  <a:sysClr val="windowText" lastClr="000000"/>
                </a:solidFill>
                <a:latin typeface="微软雅黑" pitchFamily="34" charset="-122"/>
              </a:rPr>
              <a:t>16K</a:t>
            </a:r>
            <a:r>
              <a:rPr lang="zh-CN" altLang="en-US" sz="1700" dirty="0">
                <a:solidFill>
                  <a:sysClr val="windowText" lastClr="000000"/>
                </a:solidFill>
                <a:latin typeface="微软雅黑" pitchFamily="34" charset="-122"/>
              </a:rPr>
              <a:t>粒度的页表，以此来提高</a:t>
            </a:r>
            <a:r>
              <a:rPr lang="en-US" altLang="zh-CN" sz="1700" dirty="0">
                <a:solidFill>
                  <a:sysClr val="windowText" lastClr="000000"/>
                </a:solidFill>
                <a:latin typeface="微软雅黑" pitchFamily="34" charset="-122"/>
              </a:rPr>
              <a:t>TLB</a:t>
            </a:r>
            <a:r>
              <a:rPr lang="zh-CN" altLang="en-US" sz="1700" dirty="0">
                <a:solidFill>
                  <a:sysClr val="windowText" lastClr="000000"/>
                </a:solidFill>
                <a:latin typeface="微软雅黑" pitchFamily="34" charset="-122"/>
              </a:rPr>
              <a:t>命中率，降低</a:t>
            </a:r>
            <a:r>
              <a:rPr lang="en-US" altLang="zh-CN" sz="1700" dirty="0">
                <a:solidFill>
                  <a:sysClr val="windowText" lastClr="000000"/>
                </a:solidFill>
                <a:latin typeface="微软雅黑" pitchFamily="34" charset="-122"/>
              </a:rPr>
              <a:t>TLB</a:t>
            </a:r>
            <a:r>
              <a:rPr lang="zh-CN" altLang="en-US" sz="1700" dirty="0">
                <a:solidFill>
                  <a:sysClr val="windowText" lastClr="000000"/>
                </a:solidFill>
                <a:latin typeface="微软雅黑" pitchFamily="34" charset="-122"/>
              </a:rPr>
              <a:t>换入换出开销。</a:t>
            </a:r>
            <a:endParaRPr lang="en-US" altLang="zh-CN" sz="1700" dirty="0">
              <a:solidFill>
                <a:sysClr val="windowText" lastClr="000000"/>
              </a:solidFill>
              <a:latin typeface="微软雅黑" pitchFamily="34" charset="-122"/>
            </a:endParaRPr>
          </a:p>
          <a:p>
            <a:pPr marL="342900" lvl="0" indent="-342900">
              <a:lnSpc>
                <a:spcPct val="150000"/>
              </a:lnSpc>
              <a:spcAft>
                <a:spcPts val="1000"/>
              </a:spcAft>
              <a:buFont typeface="+mj-ea"/>
              <a:buAutoNum type="circleNumDbPlain"/>
              <a:defRPr/>
            </a:pPr>
            <a:r>
              <a:rPr lang="zh-CN" altLang="en-US" sz="1700" dirty="0">
                <a:solidFill>
                  <a:sysClr val="windowText" lastClr="000000"/>
                </a:solidFill>
                <a:latin typeface="微软雅黑" pitchFamily="34" charset="-122"/>
              </a:rPr>
              <a:t>在</a:t>
            </a:r>
            <a:r>
              <a:rPr lang="en-US" altLang="zh-CN" sz="1700" dirty="0">
                <a:solidFill>
                  <a:sysClr val="windowText" lastClr="000000"/>
                </a:solidFill>
                <a:latin typeface="微软雅黑" pitchFamily="34" charset="-122"/>
              </a:rPr>
              <a:t>RISC-V</a:t>
            </a:r>
            <a:r>
              <a:rPr lang="zh-CN" altLang="en-US" sz="1700" dirty="0">
                <a:solidFill>
                  <a:sysClr val="windowText" lastClr="000000"/>
                </a:solidFill>
                <a:latin typeface="微软雅黑" pitchFamily="34" charset="-122"/>
              </a:rPr>
              <a:t>的仿真器和</a:t>
            </a:r>
            <a:r>
              <a:rPr lang="en-US" altLang="zh-CN" sz="1700" dirty="0">
                <a:solidFill>
                  <a:sysClr val="windowText" lastClr="000000"/>
                </a:solidFill>
                <a:latin typeface="微软雅黑" pitchFamily="34" charset="-122"/>
              </a:rPr>
              <a:t>Hypervisor</a:t>
            </a:r>
            <a:r>
              <a:rPr lang="zh-CN" altLang="en-US" sz="1700" dirty="0">
                <a:solidFill>
                  <a:sysClr val="windowText" lastClr="000000"/>
                </a:solidFill>
                <a:latin typeface="微软雅黑" pitchFamily="34" charset="-122"/>
              </a:rPr>
              <a:t>中实现</a:t>
            </a:r>
            <a:r>
              <a:rPr lang="en-US" altLang="zh-CN" sz="1700" dirty="0">
                <a:solidFill>
                  <a:sysClr val="windowText" lastClr="000000"/>
                </a:solidFill>
                <a:latin typeface="微软雅黑" pitchFamily="34" charset="-122"/>
              </a:rPr>
              <a:t>stage-2</a:t>
            </a:r>
            <a:r>
              <a:rPr lang="zh-CN" altLang="en-US" sz="1700" dirty="0">
                <a:solidFill>
                  <a:sysClr val="windowText" lastClr="000000"/>
                </a:solidFill>
                <a:latin typeface="微软雅黑" pitchFamily="34" charset="-122"/>
              </a:rPr>
              <a:t>的哈希页表，以减少寻址开销，提升地址翻译效率。</a:t>
            </a:r>
            <a:endParaRPr lang="en-US" altLang="zh-CN" sz="1700" dirty="0">
              <a:solidFill>
                <a:sysClr val="windowText" lastClr="000000"/>
              </a:solidFill>
              <a:latin typeface="微软雅黑" pitchFamily="34" charset="-122"/>
            </a:endParaRPr>
          </a:p>
          <a:p>
            <a:pPr eaLnBrk="1" hangingPunct="1">
              <a:lnSpc>
                <a:spcPct val="130000"/>
              </a:lnSpc>
            </a:pPr>
            <a:endParaRPr lang="en-US" altLang="zh-CN" sz="1200" dirty="0">
              <a:solidFill>
                <a:srgbClr val="000000"/>
              </a:solidFill>
              <a:latin typeface="微软雅黑" panose="020B0503020204020204" pitchFamily="34" charset="-122"/>
            </a:endParaRPr>
          </a:p>
        </p:txBody>
      </p:sp>
      <p:sp>
        <p:nvSpPr>
          <p:cNvPr id="38" name="椭圆 37">
            <a:extLst>
              <a:ext uri="{FF2B5EF4-FFF2-40B4-BE49-F238E27FC236}">
                <a16:creationId xmlns:a16="http://schemas.microsoft.com/office/drawing/2014/main" id="{77ADB6B7-F361-4C87-8A36-5EB969B72918}"/>
              </a:ext>
            </a:extLst>
          </p:cNvPr>
          <p:cNvSpPr/>
          <p:nvPr/>
        </p:nvSpPr>
        <p:spPr bwMode="auto">
          <a:xfrm>
            <a:off x="271463" y="266700"/>
            <a:ext cx="468312" cy="46831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8440" name="文本框 39">
            <a:extLst>
              <a:ext uri="{FF2B5EF4-FFF2-40B4-BE49-F238E27FC236}">
                <a16:creationId xmlns:a16="http://schemas.microsoft.com/office/drawing/2014/main" id="{2C928012-3C1F-446D-9AC7-4637BE58512A}"/>
              </a:ext>
            </a:extLst>
          </p:cNvPr>
          <p:cNvSpPr txBox="1">
            <a:spLocks noChangeArrowheads="1"/>
          </p:cNvSpPr>
          <p:nvPr/>
        </p:nvSpPr>
        <p:spPr bwMode="auto">
          <a:xfrm>
            <a:off x="782638" y="280988"/>
            <a:ext cx="1722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赛题描述</a:t>
            </a:r>
          </a:p>
        </p:txBody>
      </p:sp>
      <p:pic>
        <p:nvPicPr>
          <p:cNvPr id="18441" name="图片 33">
            <a:extLst>
              <a:ext uri="{FF2B5EF4-FFF2-40B4-BE49-F238E27FC236}">
                <a16:creationId xmlns:a16="http://schemas.microsoft.com/office/drawing/2014/main" id="{242A3159-27E0-4BB0-9113-8510534E09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3">
            <a:extLst>
              <a:ext uri="{FF2B5EF4-FFF2-40B4-BE49-F238E27FC236}">
                <a16:creationId xmlns:a16="http://schemas.microsoft.com/office/drawing/2014/main" id="{F393136E-EDF2-4F47-A24A-2667D5A7B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20" y="350057"/>
            <a:ext cx="301598" cy="301598"/>
          </a:xfrm>
          <a:prstGeom prst="rect">
            <a:avLst/>
          </a:prstGeom>
        </p:spPr>
      </p:pic>
    </p:spTree>
    <p:extLst>
      <p:ext uri="{BB962C8B-B14F-4D97-AF65-F5344CB8AC3E}">
        <p14:creationId xmlns:p14="http://schemas.microsoft.com/office/powerpoint/2010/main" val="2726075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50" name="矩形 25">
            <a:extLst>
              <a:ext uri="{FF2B5EF4-FFF2-40B4-BE49-F238E27FC236}">
                <a16:creationId xmlns:a16="http://schemas.microsoft.com/office/drawing/2014/main" id="{E22E6A61-3F4F-402D-A5DF-AEF3F6BBBBF7}"/>
              </a:ext>
            </a:extLst>
          </p:cNvPr>
          <p:cNvSpPr>
            <a:spLocks noChangeArrowheads="1"/>
          </p:cNvSpPr>
          <p:nvPr/>
        </p:nvSpPr>
        <p:spPr bwMode="auto">
          <a:xfrm>
            <a:off x="749139" y="808166"/>
            <a:ext cx="7645721" cy="414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nSpc>
                <a:spcPct val="150000"/>
              </a:lnSpc>
              <a:spcAft>
                <a:spcPts val="1000"/>
              </a:spcAft>
              <a:defRPr/>
            </a:pPr>
            <a:r>
              <a:rPr lang="zh-CN" altLang="en-US" sz="1600" dirty="0">
                <a:latin typeface="微软雅黑" panose="020B0503020204020204" pitchFamily="34" charset="-122"/>
              </a:rPr>
              <a:t>本题</a:t>
            </a:r>
            <a:r>
              <a:rPr lang="zh-CN" altLang="en-US" sz="1600" b="1" dirty="0">
                <a:solidFill>
                  <a:srgbClr val="FF0000"/>
                </a:solidFill>
                <a:effectLst>
                  <a:outerShdw blurRad="38100" dist="38100" dir="2700000" algn="tl">
                    <a:srgbClr val="000000">
                      <a:alpha val="43137"/>
                    </a:srgbClr>
                  </a:outerShdw>
                </a:effectLst>
                <a:latin typeface="微软雅黑" panose="020B0503020204020204" pitchFamily="34" charset="-122"/>
              </a:rPr>
              <a:t>难度很高</a:t>
            </a:r>
            <a:r>
              <a:rPr lang="zh-CN" altLang="en-US" sz="1600" dirty="0">
                <a:latin typeface="微软雅黑" panose="020B0503020204020204" pitchFamily="34" charset="-122"/>
              </a:rPr>
              <a:t>，需要充分了解从</a:t>
            </a:r>
            <a:r>
              <a:rPr lang="zh-CN" altLang="en-US" sz="1600" b="1" dirty="0">
                <a:solidFill>
                  <a:srgbClr val="FF0000"/>
                </a:solidFill>
                <a:latin typeface="微软雅黑" panose="020B0503020204020204" pitchFamily="34" charset="-122"/>
              </a:rPr>
              <a:t>硬件模拟</a:t>
            </a:r>
            <a:r>
              <a:rPr lang="zh-CN" altLang="en-US" sz="1600" dirty="0">
                <a:latin typeface="微软雅黑" panose="020B0503020204020204" pitchFamily="34" charset="-122"/>
              </a:rPr>
              <a:t>到</a:t>
            </a:r>
            <a:r>
              <a:rPr lang="zh-CN" altLang="en-US" sz="1600" b="1" dirty="0">
                <a:solidFill>
                  <a:srgbClr val="FF0000"/>
                </a:solidFill>
                <a:latin typeface="微软雅黑" panose="020B0503020204020204" pitchFamily="34" charset="-122"/>
              </a:rPr>
              <a:t>体系结构</a:t>
            </a:r>
            <a:r>
              <a:rPr lang="zh-CN" altLang="en-US" sz="1600" dirty="0">
                <a:latin typeface="微软雅黑" panose="020B0503020204020204" pitchFamily="34" charset="-122"/>
              </a:rPr>
              <a:t>到</a:t>
            </a:r>
            <a:r>
              <a:rPr lang="zh-CN" altLang="en-US" sz="1600" b="1" dirty="0">
                <a:solidFill>
                  <a:srgbClr val="FF0000"/>
                </a:solidFill>
                <a:latin typeface="微软雅黑" panose="020B0503020204020204" pitchFamily="34" charset="-122"/>
              </a:rPr>
              <a:t>操作系统</a:t>
            </a:r>
            <a:r>
              <a:rPr lang="zh-CN" altLang="en-US" sz="1600" dirty="0">
                <a:latin typeface="微软雅黑" panose="020B0503020204020204" pitchFamily="34" charset="-122"/>
              </a:rPr>
              <a:t>完整的运作过程，并从这三个层次进行综合设计和实验，难点主要体现在以下几个方面：</a:t>
            </a:r>
            <a:endParaRPr lang="en-US" altLang="zh-CN" sz="1600" dirty="0">
              <a:latin typeface="微软雅黑" panose="020B0503020204020204" pitchFamily="34" charset="-122"/>
            </a:endParaRPr>
          </a:p>
          <a:p>
            <a:pPr marL="457200" lvl="0" indent="-457200">
              <a:lnSpc>
                <a:spcPct val="150000"/>
              </a:lnSpc>
              <a:spcAft>
                <a:spcPts val="1000"/>
              </a:spcAft>
              <a:buFont typeface="+mj-ea"/>
              <a:buAutoNum type="circleNumDbPlain"/>
              <a:defRPr/>
            </a:pPr>
            <a:r>
              <a:rPr lang="zh-CN" altLang="en-US" sz="1600" dirty="0">
                <a:latin typeface="微软雅黑" panose="020B0503020204020204" pitchFamily="34" charset="-122"/>
              </a:rPr>
              <a:t>修改</a:t>
            </a:r>
            <a:r>
              <a:rPr lang="en-US" altLang="zh-CN" sz="1600" dirty="0">
                <a:latin typeface="微软雅黑" panose="020B0503020204020204" pitchFamily="34" charset="-122"/>
              </a:rPr>
              <a:t>RISC-V</a:t>
            </a:r>
            <a:r>
              <a:rPr lang="zh-CN" altLang="en-US" sz="1600" dirty="0">
                <a:latin typeface="微软雅黑" panose="020B0503020204020204" pitchFamily="34" charset="-122"/>
              </a:rPr>
              <a:t>特权手册中相关的指令和表项格式。</a:t>
            </a:r>
            <a:endParaRPr lang="en-US" altLang="zh-CN" sz="1600" dirty="0">
              <a:latin typeface="微软雅黑" panose="020B0503020204020204" pitchFamily="34" charset="-122"/>
            </a:endParaRPr>
          </a:p>
          <a:p>
            <a:pPr marL="457200" lvl="0" indent="-457200">
              <a:lnSpc>
                <a:spcPct val="150000"/>
              </a:lnSpc>
              <a:spcAft>
                <a:spcPts val="1000"/>
              </a:spcAft>
              <a:buFont typeface="+mj-ea"/>
              <a:buAutoNum type="circleNumDbPlain"/>
              <a:defRPr/>
            </a:pPr>
            <a:r>
              <a:rPr lang="zh-CN" altLang="en-US" sz="1600" dirty="0">
                <a:latin typeface="微软雅黑" panose="020B0503020204020204" pitchFamily="34" charset="-122"/>
              </a:rPr>
              <a:t>设计相应的虚拟内存空间的布局。</a:t>
            </a:r>
            <a:endParaRPr lang="en-US" altLang="zh-CN" sz="1600" dirty="0">
              <a:latin typeface="微软雅黑" panose="020B0503020204020204" pitchFamily="34" charset="-122"/>
            </a:endParaRPr>
          </a:p>
          <a:p>
            <a:pPr marL="457200" lvl="0" indent="-457200">
              <a:lnSpc>
                <a:spcPct val="150000"/>
              </a:lnSpc>
              <a:spcAft>
                <a:spcPts val="1000"/>
              </a:spcAft>
              <a:buFont typeface="+mj-ea"/>
              <a:buAutoNum type="circleNumDbPlain"/>
              <a:defRPr/>
            </a:pPr>
            <a:r>
              <a:rPr lang="zh-CN" altLang="en-US" sz="1600" dirty="0">
                <a:latin typeface="微软雅黑" panose="020B0503020204020204" pitchFamily="34" charset="-122"/>
              </a:rPr>
              <a:t>调研最新研究进展，自主设计和优化哈希页表。</a:t>
            </a:r>
            <a:endParaRPr lang="en-US" altLang="zh-CN" sz="1600" dirty="0">
              <a:latin typeface="微软雅黑" panose="020B0503020204020204" pitchFamily="34" charset="-122"/>
            </a:endParaRPr>
          </a:p>
          <a:p>
            <a:pPr marL="457200" lvl="0" indent="-457200">
              <a:lnSpc>
                <a:spcPct val="150000"/>
              </a:lnSpc>
              <a:spcAft>
                <a:spcPts val="1000"/>
              </a:spcAft>
              <a:buFont typeface="+mj-ea"/>
              <a:buAutoNum type="circleNumDbPlain"/>
              <a:defRPr/>
            </a:pPr>
            <a:r>
              <a:rPr lang="zh-CN" altLang="en-US" sz="1600" dirty="0">
                <a:latin typeface="微软雅黑" panose="020B0503020204020204" pitchFamily="34" charset="-122"/>
              </a:rPr>
              <a:t>根据</a:t>
            </a:r>
            <a:r>
              <a:rPr lang="en-US" altLang="zh-CN" sz="1600" dirty="0">
                <a:latin typeface="微软雅黑" panose="020B0503020204020204" pitchFamily="34" charset="-122"/>
              </a:rPr>
              <a:t>OS</a:t>
            </a:r>
            <a:r>
              <a:rPr lang="zh-CN" altLang="en-US" sz="1600" dirty="0">
                <a:latin typeface="微软雅黑" panose="020B0503020204020204" pitchFamily="34" charset="-122"/>
              </a:rPr>
              <a:t>和</a:t>
            </a:r>
            <a:r>
              <a:rPr lang="en-US" altLang="zh-CN" sz="1600" dirty="0">
                <a:latin typeface="微软雅黑" panose="020B0503020204020204" pitchFamily="34" charset="-122"/>
              </a:rPr>
              <a:t>ISA</a:t>
            </a:r>
            <a:r>
              <a:rPr lang="zh-CN" altLang="en-US" sz="1600" dirty="0">
                <a:latin typeface="微软雅黑" panose="020B0503020204020204" pitchFamily="34" charset="-122"/>
              </a:rPr>
              <a:t>的设计，在</a:t>
            </a:r>
            <a:r>
              <a:rPr lang="en-US" altLang="zh-CN" sz="1600" dirty="0">
                <a:latin typeface="微软雅黑" panose="020B0503020204020204" pitchFamily="34" charset="-122"/>
              </a:rPr>
              <a:t>QEMU</a:t>
            </a:r>
            <a:r>
              <a:rPr lang="zh-CN" altLang="en-US" sz="1600" dirty="0">
                <a:latin typeface="微软雅黑" panose="020B0503020204020204" pitchFamily="34" charset="-122"/>
              </a:rPr>
              <a:t>中实现相应的仿真逻辑。</a:t>
            </a:r>
            <a:endParaRPr lang="en-US" altLang="zh-CN" sz="1600" dirty="0">
              <a:latin typeface="微软雅黑" panose="020B0503020204020204" pitchFamily="34" charset="-122"/>
            </a:endParaRPr>
          </a:p>
          <a:p>
            <a:pPr marL="457200" lvl="0" indent="-457200">
              <a:lnSpc>
                <a:spcPct val="150000"/>
              </a:lnSpc>
              <a:spcAft>
                <a:spcPts val="1000"/>
              </a:spcAft>
              <a:buFont typeface="+mj-ea"/>
              <a:buAutoNum type="circleNumDbPlain"/>
              <a:defRPr/>
            </a:pPr>
            <a:r>
              <a:rPr lang="zh-CN" altLang="en-US" sz="1600" dirty="0">
                <a:latin typeface="微软雅黑" panose="020B0503020204020204" pitchFamily="34" charset="-122"/>
              </a:rPr>
              <a:t>没有相关项目和文档参考，要阅读最新版本的</a:t>
            </a:r>
            <a:r>
              <a:rPr lang="en-US" altLang="zh-CN" sz="1600" dirty="0">
                <a:latin typeface="微软雅黑" panose="020B0503020204020204" pitchFamily="34" charset="-122"/>
              </a:rPr>
              <a:t>Linux</a:t>
            </a:r>
            <a:r>
              <a:rPr lang="zh-CN" altLang="en-US" sz="1600" dirty="0">
                <a:latin typeface="微软雅黑" panose="020B0503020204020204" pitchFamily="34" charset="-122"/>
              </a:rPr>
              <a:t>和</a:t>
            </a:r>
            <a:r>
              <a:rPr lang="en-US" altLang="zh-CN" sz="1600" dirty="0">
                <a:latin typeface="微软雅黑" panose="020B0503020204020204" pitchFamily="34" charset="-122"/>
              </a:rPr>
              <a:t>QEMU</a:t>
            </a:r>
            <a:r>
              <a:rPr lang="zh-CN" altLang="en-US" sz="1600" dirty="0">
                <a:latin typeface="微软雅黑" panose="020B0503020204020204" pitchFamily="34" charset="-122"/>
              </a:rPr>
              <a:t>中大量代码。</a:t>
            </a:r>
            <a:endParaRPr lang="en-US" altLang="zh-CN" sz="1600" dirty="0">
              <a:latin typeface="微软雅黑" panose="020B0503020204020204" pitchFamily="34" charset="-122"/>
            </a:endParaRPr>
          </a:p>
          <a:p>
            <a:pPr marL="457200" indent="-457200">
              <a:lnSpc>
                <a:spcPct val="150000"/>
              </a:lnSpc>
              <a:spcAft>
                <a:spcPts val="1000"/>
              </a:spcAft>
              <a:buFont typeface="+mj-ea"/>
              <a:buAutoNum type="circleNumDbPlain"/>
              <a:defRPr/>
            </a:pPr>
            <a:r>
              <a:rPr lang="zh-CN" altLang="en-US" sz="1600" dirty="0">
                <a:latin typeface="微软雅黑" panose="020B0503020204020204" pitchFamily="34" charset="-122"/>
              </a:rPr>
              <a:t>在</a:t>
            </a:r>
            <a:r>
              <a:rPr lang="en-US" altLang="zh-CN" sz="1600" dirty="0">
                <a:latin typeface="微软雅黑" panose="020B0503020204020204" pitchFamily="34" charset="-122"/>
              </a:rPr>
              <a:t>RISC-V</a:t>
            </a:r>
            <a:r>
              <a:rPr lang="zh-CN" altLang="en-US" sz="1600" dirty="0">
                <a:latin typeface="微软雅黑" panose="020B0503020204020204" pitchFamily="34" charset="-122"/>
              </a:rPr>
              <a:t>虚拟机上拉起运行一个</a:t>
            </a:r>
            <a:r>
              <a:rPr lang="en-US" altLang="zh-CN" sz="1600" dirty="0">
                <a:latin typeface="微软雅黑" panose="020B0503020204020204" pitchFamily="34" charset="-122"/>
              </a:rPr>
              <a:t>RISC-V</a:t>
            </a:r>
            <a:r>
              <a:rPr lang="zh-CN" altLang="en-US" sz="1600" dirty="0">
                <a:latin typeface="微软雅黑" panose="020B0503020204020204" pitchFamily="34" charset="-122"/>
              </a:rPr>
              <a:t>虚拟机，需要交叉编译内核、多个软件及其依赖的第三方库</a:t>
            </a:r>
            <a:r>
              <a:rPr lang="zh-CN" altLang="en-US" sz="1600" dirty="0">
                <a:solidFill>
                  <a:srgbClr val="000000"/>
                </a:solidFill>
                <a:latin typeface="微软雅黑" panose="020B0503020204020204" pitchFamily="34" charset="-122"/>
              </a:rPr>
              <a:t>。</a:t>
            </a:r>
            <a:endParaRPr lang="en-US" altLang="zh-CN" sz="1600" dirty="0">
              <a:latin typeface="微软雅黑" panose="020B0503020204020204" pitchFamily="34" charset="-122"/>
            </a:endParaRPr>
          </a:p>
        </p:txBody>
      </p:sp>
      <p:sp>
        <p:nvSpPr>
          <p:cNvPr id="38" name="椭圆 37">
            <a:extLst>
              <a:ext uri="{FF2B5EF4-FFF2-40B4-BE49-F238E27FC236}">
                <a16:creationId xmlns:a16="http://schemas.microsoft.com/office/drawing/2014/main" id="{77ADB6B7-F361-4C87-8A36-5EB969B72918}"/>
              </a:ext>
            </a:extLst>
          </p:cNvPr>
          <p:cNvSpPr/>
          <p:nvPr/>
        </p:nvSpPr>
        <p:spPr bwMode="auto">
          <a:xfrm>
            <a:off x="271463" y="266700"/>
            <a:ext cx="468312" cy="46831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8440" name="文本框 39">
            <a:extLst>
              <a:ext uri="{FF2B5EF4-FFF2-40B4-BE49-F238E27FC236}">
                <a16:creationId xmlns:a16="http://schemas.microsoft.com/office/drawing/2014/main" id="{2C928012-3C1F-446D-9AC7-4637BE58512A}"/>
              </a:ext>
            </a:extLst>
          </p:cNvPr>
          <p:cNvSpPr txBox="1">
            <a:spLocks noChangeArrowheads="1"/>
          </p:cNvSpPr>
          <p:nvPr/>
        </p:nvSpPr>
        <p:spPr bwMode="auto">
          <a:xfrm>
            <a:off x="782638" y="280988"/>
            <a:ext cx="1722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赛题难点</a:t>
            </a:r>
          </a:p>
        </p:txBody>
      </p:sp>
      <p:pic>
        <p:nvPicPr>
          <p:cNvPr id="18441" name="图片 33">
            <a:extLst>
              <a:ext uri="{FF2B5EF4-FFF2-40B4-BE49-F238E27FC236}">
                <a16:creationId xmlns:a16="http://schemas.microsoft.com/office/drawing/2014/main" id="{242A3159-27E0-4BB0-9113-8510534E09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3">
            <a:extLst>
              <a:ext uri="{FF2B5EF4-FFF2-40B4-BE49-F238E27FC236}">
                <a16:creationId xmlns:a16="http://schemas.microsoft.com/office/drawing/2014/main" id="{F393136E-EDF2-4F47-A24A-2667D5A7B8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820" y="350057"/>
            <a:ext cx="301598" cy="301598"/>
          </a:xfrm>
          <a:prstGeom prst="rect">
            <a:avLst/>
          </a:prstGeom>
        </p:spPr>
      </p:pic>
    </p:spTree>
    <p:extLst>
      <p:ext uri="{BB962C8B-B14F-4D97-AF65-F5344CB8AC3E}">
        <p14:creationId xmlns:p14="http://schemas.microsoft.com/office/powerpoint/2010/main" val="4169184443"/>
      </p:ext>
    </p:extLst>
  </p:cSld>
  <p:clrMapOvr>
    <a:overrideClrMapping bg1="lt1" tx1="dk1" bg2="lt2" tx2="dk2" accent1="accent1" accent2="accent2" accent3="accent3" accent4="accent4" accent5="accent5" accent6="accent6" hlink="hlink" folHlink="folHlink"/>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1054A192-3730-407B-B251-8283589CE624}"/>
              </a:ext>
            </a:extLst>
          </p:cNvPr>
          <p:cNvGrpSpPr/>
          <p:nvPr/>
        </p:nvGrpSpPr>
        <p:grpSpPr>
          <a:xfrm>
            <a:off x="700088" y="989965"/>
            <a:ext cx="7956231" cy="3512097"/>
            <a:chOff x="1087438" y="1234185"/>
            <a:chExt cx="6969125" cy="2142702"/>
          </a:xfrm>
        </p:grpSpPr>
        <p:sp>
          <p:nvSpPr>
            <p:cNvPr id="3" name="形状 2">
              <a:extLst>
                <a:ext uri="{FF2B5EF4-FFF2-40B4-BE49-F238E27FC236}">
                  <a16:creationId xmlns:a16="http://schemas.microsoft.com/office/drawing/2014/main" id="{22160BB7-9C40-46E6-8BB5-49E4EDA93711}"/>
                </a:ext>
              </a:extLst>
            </p:cNvPr>
            <p:cNvSpPr/>
            <p:nvPr/>
          </p:nvSpPr>
          <p:spPr>
            <a:xfrm rot="1618566">
              <a:off x="1888332" y="2496666"/>
              <a:ext cx="1525587" cy="880221"/>
            </a:xfrm>
            <a:prstGeom prst="leftCircularArrow">
              <a:avLst>
                <a:gd name="adj1" fmla="val 2837"/>
                <a:gd name="adj2" fmla="val 346575"/>
                <a:gd name="adj3" fmla="val 2122086"/>
                <a:gd name="adj4" fmla="val 9024489"/>
                <a:gd name="adj5" fmla="val 3310"/>
              </a:avLst>
            </a:prstGeom>
            <a:solidFill>
              <a:srgbClr val="404040"/>
            </a:solidFill>
            <a:ln>
              <a:solidFill>
                <a:schemeClr val="accent6">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dirty="0"/>
            </a:p>
          </p:txBody>
        </p:sp>
        <p:grpSp>
          <p:nvGrpSpPr>
            <p:cNvPr id="28675" name="组合 34">
              <a:extLst>
                <a:ext uri="{FF2B5EF4-FFF2-40B4-BE49-F238E27FC236}">
                  <a16:creationId xmlns:a16="http://schemas.microsoft.com/office/drawing/2014/main" id="{19D73079-4F85-4204-9577-2E33DF43A59B}"/>
                </a:ext>
              </a:extLst>
            </p:cNvPr>
            <p:cNvGrpSpPr>
              <a:grpSpLocks/>
            </p:cNvGrpSpPr>
            <p:nvPr/>
          </p:nvGrpSpPr>
          <p:grpSpPr bwMode="auto">
            <a:xfrm>
              <a:off x="1087438" y="1374845"/>
              <a:ext cx="1587500" cy="1739636"/>
              <a:chOff x="1087372" y="1375689"/>
              <a:chExt cx="1587583" cy="1738527"/>
            </a:xfrm>
          </p:grpSpPr>
          <p:sp>
            <p:nvSpPr>
              <p:cNvPr id="2" name="任意多边形 1">
                <a:extLst>
                  <a:ext uri="{FF2B5EF4-FFF2-40B4-BE49-F238E27FC236}">
                    <a16:creationId xmlns:a16="http://schemas.microsoft.com/office/drawing/2014/main" id="{DE4A4C63-D90C-4328-9E23-E69651FDB56D}"/>
                  </a:ext>
                </a:extLst>
              </p:cNvPr>
              <p:cNvSpPr/>
              <p:nvPr/>
            </p:nvSpPr>
            <p:spPr>
              <a:xfrm>
                <a:off x="1087372" y="1375689"/>
                <a:ext cx="1428825" cy="1561036"/>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lstStyle/>
              <a:p>
                <a:pPr algn="just" eaLnBrk="1" latinLnBrk="1" hangingPunct="1">
                  <a:lnSpc>
                    <a:spcPct val="150000"/>
                  </a:lnSpc>
                  <a:defRPr/>
                </a:pPr>
                <a:r>
                  <a:rPr lang="en-US" altLang="zh-CN" dirty="0">
                    <a:latin typeface="微软雅黑" panose="020B0503020204020204" pitchFamily="34" charset="-122"/>
                    <a:ea typeface="微软雅黑" panose="020B0503020204020204" pitchFamily="34" charset="-122"/>
                  </a:rPr>
                  <a:t>X86</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ARM</a:t>
                </a:r>
                <a:r>
                  <a:rPr lang="zh-CN" altLang="en-US" dirty="0">
                    <a:latin typeface="微软雅黑" panose="020B0503020204020204" pitchFamily="34" charset="-122"/>
                    <a:ea typeface="微软雅黑" panose="020B0503020204020204" pitchFamily="34" charset="-122"/>
                  </a:rPr>
                  <a:t>等架构</a:t>
                </a:r>
                <a:r>
                  <a:rPr lang="zh-CN" altLang="zh-CN" dirty="0">
                    <a:latin typeface="微软雅黑" panose="020B0503020204020204" pitchFamily="34" charset="-122"/>
                    <a:ea typeface="微软雅黑" panose="020B0503020204020204" pitchFamily="34" charset="-122"/>
                  </a:rPr>
                  <a:t>已经支持</a:t>
                </a:r>
                <a:r>
                  <a:rPr lang="en-US" altLang="zh-CN" dirty="0">
                    <a:latin typeface="微软雅黑" panose="020B0503020204020204" pitchFamily="34" charset="-122"/>
                    <a:ea typeface="微软雅黑" panose="020B0503020204020204" pitchFamily="34" charset="-122"/>
                  </a:rPr>
                  <a:t>8KB</a:t>
                </a:r>
                <a:r>
                  <a:rPr lang="zh-CN" altLang="en-US" dirty="0">
                    <a:latin typeface="微软雅黑" panose="020B0503020204020204" pitchFamily="34" charset="-122"/>
                    <a:ea typeface="微软雅黑" panose="020B0503020204020204" pitchFamily="34" charset="-122"/>
                  </a:rPr>
                  <a:t>及以上的大页</a:t>
                </a:r>
                <a:r>
                  <a:rPr lang="zh-CN" altLang="zh-CN" dirty="0">
                    <a:latin typeface="微软雅黑" panose="020B0503020204020204" pitchFamily="34" charset="-122"/>
                    <a:ea typeface="微软雅黑" panose="020B0503020204020204" pitchFamily="34" charset="-122"/>
                  </a:rPr>
                  <a:t>来满足</a:t>
                </a:r>
                <a:r>
                  <a:rPr lang="zh-CN" altLang="en-US" dirty="0">
                    <a:latin typeface="微软雅黑" panose="020B0503020204020204" pitchFamily="34" charset="-122"/>
                    <a:ea typeface="微软雅黑" panose="020B0503020204020204" pitchFamily="34" charset="-122"/>
                  </a:rPr>
                  <a:t>现代内存对大页的需求，</a:t>
                </a:r>
                <a:endParaRPr lang="en-US" altLang="zh-CN" dirty="0">
                  <a:latin typeface="微软雅黑" panose="020B0503020204020204" pitchFamily="34" charset="-122"/>
                  <a:ea typeface="微软雅黑" panose="020B0503020204020204" pitchFamily="34" charset="-122"/>
                </a:endParaRPr>
              </a:p>
              <a:p>
                <a:pPr lvl="0" algn="just" eaLnBrk="1" latinLnBrk="1" hangingPunct="1">
                  <a:lnSpc>
                    <a:spcPct val="150000"/>
                  </a:lnSpc>
                  <a:defRPr/>
                </a:pPr>
                <a:r>
                  <a:rPr lang="en-US" altLang="zh-CN" dirty="0">
                    <a:latin typeface="微软雅黑" panose="020B0503020204020204" pitchFamily="34" charset="-122"/>
                    <a:ea typeface="微软雅黑" panose="020B0503020204020204" pitchFamily="34" charset="-122"/>
                  </a:rPr>
                  <a:t>RISC-V</a:t>
                </a:r>
                <a:r>
                  <a:rPr lang="zh-CN" altLang="en-US" dirty="0">
                    <a:latin typeface="微软雅黑" panose="020B0503020204020204" pitchFamily="34" charset="-122"/>
                    <a:ea typeface="微软雅黑" panose="020B0503020204020204" pitchFamily="34" charset="-122"/>
                  </a:rPr>
                  <a:t>内存页大小默认使用上世纪</a:t>
                </a: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年代所确定的</a:t>
                </a:r>
                <a:r>
                  <a:rPr lang="en-US" altLang="zh-CN" dirty="0">
                    <a:latin typeface="微软雅黑" panose="020B0503020204020204" pitchFamily="34" charset="-122"/>
                    <a:ea typeface="微软雅黑" panose="020B0503020204020204" pitchFamily="34" charset="-122"/>
                  </a:rPr>
                  <a:t>4KB</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4" name="任意多边形 3">
                <a:extLst>
                  <a:ext uri="{FF2B5EF4-FFF2-40B4-BE49-F238E27FC236}">
                    <a16:creationId xmlns:a16="http://schemas.microsoft.com/office/drawing/2014/main" id="{67CBEC3B-7F83-40C6-A6D6-ABA044F51082}"/>
                  </a:ext>
                </a:extLst>
              </p:cNvPr>
              <p:cNvSpPr/>
              <p:nvPr/>
            </p:nvSpPr>
            <p:spPr>
              <a:xfrm>
                <a:off x="1404889" y="2759035"/>
                <a:ext cx="1270066" cy="355181"/>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6228" tIns="49083" rIns="66228" bIns="49083" spcCol="1270" anchor="ctr"/>
              <a:lstStyle/>
              <a:p>
                <a:pPr algn="ctr" defTabSz="1200150" eaLnBrk="1" fontAlgn="auto" hangingPunct="1">
                  <a:lnSpc>
                    <a:spcPct val="90000"/>
                  </a:lnSpc>
                  <a:spcAft>
                    <a:spcPct val="35000"/>
                  </a:spcAft>
                  <a:defRPr/>
                </a:pPr>
                <a:r>
                  <a:rPr lang="en-US" altLang="zh-CN" sz="1400" b="1" dirty="0">
                    <a:effectLst>
                      <a:outerShdw blurRad="38100" dist="38100" dir="2700000" algn="tl">
                        <a:srgbClr val="000000">
                          <a:alpha val="43137"/>
                        </a:srgbClr>
                      </a:outerShdw>
                    </a:effectLst>
                  </a:rPr>
                  <a:t>RISC-V</a:t>
                </a:r>
                <a:r>
                  <a:rPr lang="zh-CN" altLang="en-US" sz="1400" b="1" dirty="0">
                    <a:effectLst>
                      <a:outerShdw blurRad="38100" dist="38100" dir="2700000" algn="tl">
                        <a:srgbClr val="000000">
                          <a:alpha val="43137"/>
                        </a:srgbClr>
                      </a:outerShdw>
                    </a:effectLst>
                  </a:rPr>
                  <a:t>页粒度</a:t>
                </a:r>
              </a:p>
            </p:txBody>
          </p:sp>
        </p:grpSp>
        <p:sp>
          <p:nvSpPr>
            <p:cNvPr id="6" name="环形箭头 5">
              <a:extLst>
                <a:ext uri="{FF2B5EF4-FFF2-40B4-BE49-F238E27FC236}">
                  <a16:creationId xmlns:a16="http://schemas.microsoft.com/office/drawing/2014/main" id="{A15968C8-D32C-4196-BF79-5151068AB654}"/>
                </a:ext>
              </a:extLst>
            </p:cNvPr>
            <p:cNvSpPr/>
            <p:nvPr/>
          </p:nvSpPr>
          <p:spPr>
            <a:xfrm rot="19950269">
              <a:off x="3653126" y="1234185"/>
              <a:ext cx="1709737" cy="1073896"/>
            </a:xfrm>
            <a:prstGeom prst="circularArrow">
              <a:avLst>
                <a:gd name="adj1" fmla="val 2534"/>
                <a:gd name="adj2" fmla="val 307384"/>
                <a:gd name="adj3" fmla="val 19517105"/>
                <a:gd name="adj4" fmla="val 12575511"/>
                <a:gd name="adj5" fmla="val 2957"/>
              </a:avLst>
            </a:prstGeom>
            <a:solidFill>
              <a:srgbClr val="404040"/>
            </a:solidFill>
            <a:ln>
              <a:solidFill>
                <a:schemeClr val="accent6"/>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9" name="形状 8">
              <a:extLst>
                <a:ext uri="{FF2B5EF4-FFF2-40B4-BE49-F238E27FC236}">
                  <a16:creationId xmlns:a16="http://schemas.microsoft.com/office/drawing/2014/main" id="{6D94F477-4474-4C1C-A9FB-99C4747E3FD7}"/>
                </a:ext>
              </a:extLst>
            </p:cNvPr>
            <p:cNvSpPr/>
            <p:nvPr/>
          </p:nvSpPr>
          <p:spPr>
            <a:xfrm rot="1623313">
              <a:off x="5556439" y="2497095"/>
              <a:ext cx="1525587" cy="872371"/>
            </a:xfrm>
            <a:prstGeom prst="leftCircularArrow">
              <a:avLst>
                <a:gd name="adj1" fmla="val 2837"/>
                <a:gd name="adj2" fmla="val 346575"/>
                <a:gd name="adj3" fmla="val 2122086"/>
                <a:gd name="adj4" fmla="val 9024489"/>
                <a:gd name="adj5" fmla="val 3310"/>
              </a:avLst>
            </a:prstGeom>
            <a:solidFill>
              <a:srgbClr val="404040"/>
            </a:solidFill>
            <a:ln>
              <a:solidFill>
                <a:schemeClr val="accent6">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grpSp>
          <p:nvGrpSpPr>
            <p:cNvPr id="28678" name="组合 36">
              <a:extLst>
                <a:ext uri="{FF2B5EF4-FFF2-40B4-BE49-F238E27FC236}">
                  <a16:creationId xmlns:a16="http://schemas.microsoft.com/office/drawing/2014/main" id="{01903AF4-5AA1-4D64-A607-434662E376B8}"/>
                </a:ext>
              </a:extLst>
            </p:cNvPr>
            <p:cNvGrpSpPr>
              <a:grpSpLocks/>
            </p:cNvGrpSpPr>
            <p:nvPr/>
          </p:nvGrpSpPr>
          <p:grpSpPr bwMode="auto">
            <a:xfrm>
              <a:off x="4675188" y="1374844"/>
              <a:ext cx="1587500" cy="1739637"/>
              <a:chOff x="4675155" y="1375688"/>
              <a:chExt cx="1587581" cy="1738528"/>
            </a:xfrm>
          </p:grpSpPr>
          <p:sp>
            <p:nvSpPr>
              <p:cNvPr id="8" name="任意多边形 7">
                <a:extLst>
                  <a:ext uri="{FF2B5EF4-FFF2-40B4-BE49-F238E27FC236}">
                    <a16:creationId xmlns:a16="http://schemas.microsoft.com/office/drawing/2014/main" id="{77264E75-CBCE-405B-9291-5F5A5E0AE18E}"/>
                  </a:ext>
                </a:extLst>
              </p:cNvPr>
              <p:cNvSpPr/>
              <p:nvPr/>
            </p:nvSpPr>
            <p:spPr>
              <a:xfrm>
                <a:off x="4675155" y="1375688"/>
                <a:ext cx="1428823" cy="1561035"/>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lstStyle/>
              <a:p>
                <a:pPr lvl="0" algn="just">
                  <a:lnSpc>
                    <a:spcPct val="150000"/>
                  </a:lnSpc>
                  <a:spcBef>
                    <a:spcPts val="0"/>
                  </a:spcBef>
                  <a:defRPr/>
                </a:pPr>
                <a:endParaRPr lang="en-US" altLang="zh-CN" sz="400" dirty="0">
                  <a:latin typeface="微软雅黑" panose="020B0503020204020204" pitchFamily="34" charset="-122"/>
                  <a:ea typeface="微软雅黑" panose="020B0503020204020204" pitchFamily="34" charset="-122"/>
                </a:endParaRPr>
              </a:p>
              <a:p>
                <a:pPr lvl="0" algn="just" eaLnBrk="1" latinLnBrk="1" hangingPunct="1">
                  <a:lnSpc>
                    <a:spcPct val="150000"/>
                  </a:lnSpc>
                  <a:spcBef>
                    <a:spcPts val="0"/>
                  </a:spcBef>
                  <a:defRPr/>
                </a:pPr>
                <a:r>
                  <a:rPr lang="en-US" altLang="zh-CN" dirty="0">
                    <a:latin typeface="微软雅黑" panose="020B0503020204020204" pitchFamily="34" charset="-122"/>
                    <a:ea typeface="微软雅黑" panose="020B0503020204020204" pitchFamily="34" charset="-122"/>
                  </a:rPr>
                  <a:t>RISC-V</a:t>
                </a:r>
                <a:r>
                  <a:rPr lang="zh-CN" altLang="zh-CN" dirty="0">
                    <a:latin typeface="微软雅黑" panose="020B0503020204020204" pitchFamily="34" charset="-122"/>
                    <a:ea typeface="微软雅黑" panose="020B0503020204020204" pitchFamily="34" charset="-122"/>
                  </a:rPr>
                  <a:t>指令已经正式支持虚拟化功能</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即</a:t>
                </a:r>
                <a:r>
                  <a:rPr lang="en-US" altLang="zh-CN" dirty="0">
                    <a:latin typeface="微软雅黑" panose="020B0503020204020204" pitchFamily="34" charset="-122"/>
                    <a:ea typeface="微软雅黑" panose="020B0503020204020204" pitchFamily="34" charset="-122"/>
                  </a:rPr>
                  <a:t>H-extension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algn="just" eaLnBrk="1" latinLnBrk="1" hangingPunct="1">
                  <a:lnSpc>
                    <a:spcPct val="150000"/>
                  </a:lnSpc>
                  <a:defRPr/>
                </a:pPr>
                <a:r>
                  <a:rPr lang="zh-CN" altLang="zh-CN" dirty="0">
                    <a:latin typeface="微软雅黑" panose="020B0503020204020204" pitchFamily="34" charset="-122"/>
                    <a:ea typeface="微软雅黑" panose="020B0503020204020204" pitchFamily="34" charset="-122"/>
                  </a:rPr>
                  <a:t>自</a:t>
                </a:r>
                <a:r>
                  <a:rPr lang="en-US" altLang="zh-CN" dirty="0">
                    <a:latin typeface="微软雅黑" panose="020B0503020204020204" pitchFamily="34" charset="-122"/>
                    <a:ea typeface="微软雅黑" panose="020B0503020204020204" pitchFamily="34" charset="-122"/>
                  </a:rPr>
                  <a:t>Linux Kernel</a:t>
                </a:r>
              </a:p>
              <a:p>
                <a:pPr lvl="0" algn="just" eaLnBrk="1" latinLnBrk="1" hangingPunct="1">
                  <a:lnSpc>
                    <a:spcPct val="150000"/>
                  </a:lnSpc>
                  <a:defRPr/>
                </a:pPr>
                <a:r>
                  <a:rPr lang="en-US" altLang="zh-CN" dirty="0">
                    <a:latin typeface="微软雅黑" panose="020B0503020204020204" pitchFamily="34" charset="-122"/>
                    <a:ea typeface="微软雅黑" panose="020B0503020204020204" pitchFamily="34" charset="-122"/>
                  </a:rPr>
                  <a:t> 5.16</a:t>
                </a:r>
                <a:r>
                  <a:rPr lang="zh-CN" altLang="zh-CN" dirty="0">
                    <a:latin typeface="微软雅黑" panose="020B0503020204020204" pitchFamily="34" charset="-122"/>
                    <a:ea typeface="微软雅黑" panose="020B0503020204020204" pitchFamily="34" charset="-122"/>
                  </a:rPr>
                  <a:t>版本，</a:t>
                </a:r>
                <a:r>
                  <a:rPr lang="en-US" altLang="zh-CN" dirty="0">
                    <a:latin typeface="微软雅黑" panose="020B0503020204020204" pitchFamily="34" charset="-122"/>
                    <a:ea typeface="微软雅黑" panose="020B0503020204020204" pitchFamily="34" charset="-122"/>
                  </a:rPr>
                  <a:t>RISC-V</a:t>
                </a:r>
                <a:r>
                  <a:rPr lang="zh-CN" altLang="zh-CN" dirty="0">
                    <a:latin typeface="微软雅黑" panose="020B0503020204020204" pitchFamily="34" charset="-122"/>
                    <a:ea typeface="微软雅黑" panose="020B0503020204020204" pitchFamily="34" charset="-122"/>
                  </a:rPr>
                  <a:t>架构也正式支持</a:t>
                </a:r>
                <a:r>
                  <a:rPr lang="en-US" altLang="zh-CN" dirty="0">
                    <a:latin typeface="微软雅黑" panose="020B0503020204020204" pitchFamily="34" charset="-122"/>
                    <a:ea typeface="微软雅黑" panose="020B0503020204020204" pitchFamily="34" charset="-122"/>
                  </a:rPr>
                  <a:t>KVM</a:t>
                </a:r>
                <a:r>
                  <a:rPr lang="zh-CN" altLang="zh-CN" dirty="0">
                    <a:latin typeface="微软雅黑" panose="020B0503020204020204" pitchFamily="34" charset="-122"/>
                    <a:ea typeface="微软雅黑" panose="020B0503020204020204" pitchFamily="34" charset="-122"/>
                  </a:rPr>
                  <a:t>模块</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10" name="任意多边形 9">
                <a:extLst>
                  <a:ext uri="{FF2B5EF4-FFF2-40B4-BE49-F238E27FC236}">
                    <a16:creationId xmlns:a16="http://schemas.microsoft.com/office/drawing/2014/main" id="{55376180-E807-4628-AD91-E9784721018E}"/>
                  </a:ext>
                </a:extLst>
              </p:cNvPr>
              <p:cNvSpPr/>
              <p:nvPr/>
            </p:nvSpPr>
            <p:spPr>
              <a:xfrm>
                <a:off x="4992671" y="2759035"/>
                <a:ext cx="1270065" cy="355181"/>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en-US" altLang="zh-CN" sz="1400" b="1" dirty="0">
                    <a:effectLst>
                      <a:outerShdw blurRad="38100" dist="38100" dir="2700000" algn="tl">
                        <a:srgbClr val="000000">
                          <a:alpha val="43137"/>
                        </a:srgbClr>
                      </a:outerShdw>
                    </a:effectLst>
                  </a:rPr>
                  <a:t>RISC-V</a:t>
                </a:r>
                <a:r>
                  <a:rPr lang="zh-CN" altLang="en-US" sz="1400" b="1" dirty="0">
                    <a:effectLst>
                      <a:outerShdw blurRad="38100" dist="38100" dir="2700000" algn="tl">
                        <a:srgbClr val="000000">
                          <a:alpha val="43137"/>
                        </a:srgbClr>
                      </a:outerShdw>
                    </a:effectLst>
                  </a:rPr>
                  <a:t>虚拟化</a:t>
                </a:r>
              </a:p>
            </p:txBody>
          </p:sp>
        </p:grpSp>
        <p:grpSp>
          <p:nvGrpSpPr>
            <p:cNvPr id="28683" name="组合 35">
              <a:extLst>
                <a:ext uri="{FF2B5EF4-FFF2-40B4-BE49-F238E27FC236}">
                  <a16:creationId xmlns:a16="http://schemas.microsoft.com/office/drawing/2014/main" id="{D1EBD00C-0FEE-46E1-B1EA-1139845F797B}"/>
                </a:ext>
              </a:extLst>
            </p:cNvPr>
            <p:cNvGrpSpPr>
              <a:grpSpLocks/>
            </p:cNvGrpSpPr>
            <p:nvPr/>
          </p:nvGrpSpPr>
          <p:grpSpPr bwMode="auto">
            <a:xfrm>
              <a:off x="2843593" y="1590886"/>
              <a:ext cx="1625220" cy="1689082"/>
              <a:chOff x="2843141" y="1591312"/>
              <a:chExt cx="1625704" cy="1688004"/>
            </a:xfrm>
          </p:grpSpPr>
          <p:sp>
            <p:nvSpPr>
              <p:cNvPr id="5" name="任意多边形 4">
                <a:extLst>
                  <a:ext uri="{FF2B5EF4-FFF2-40B4-BE49-F238E27FC236}">
                    <a16:creationId xmlns:a16="http://schemas.microsoft.com/office/drawing/2014/main" id="{F49753D3-0D21-4DC4-A9F4-4C6D89DDA132}"/>
                  </a:ext>
                </a:extLst>
              </p:cNvPr>
              <p:cNvSpPr/>
              <p:nvPr/>
            </p:nvSpPr>
            <p:spPr>
              <a:xfrm>
                <a:off x="2880872" y="1757684"/>
                <a:ext cx="1429176" cy="1521632"/>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nchor="b"/>
              <a:lstStyle/>
              <a:p>
                <a:pPr marL="214313" lvl="1" indent="-214313" defTabSz="1066800" eaLnBrk="1" fontAlgn="auto" hangingPunct="1">
                  <a:lnSpc>
                    <a:spcPct val="150000"/>
                  </a:lnSpc>
                  <a:spcAft>
                    <a:spcPct val="15000"/>
                  </a:spcAft>
                  <a:buFontTx/>
                  <a:buChar char="••"/>
                  <a:defRPr/>
                </a:pPr>
                <a:endParaRPr lang="en-US" altLang="zh-CN" sz="750" dirty="0"/>
              </a:p>
            </p:txBody>
          </p:sp>
          <p:sp>
            <p:nvSpPr>
              <p:cNvPr id="7" name="任意多边形 6">
                <a:extLst>
                  <a:ext uri="{FF2B5EF4-FFF2-40B4-BE49-F238E27FC236}">
                    <a16:creationId xmlns:a16="http://schemas.microsoft.com/office/drawing/2014/main" id="{12F1CC7A-009C-443F-89F6-2A2AE61DD734}"/>
                  </a:ext>
                </a:extLst>
              </p:cNvPr>
              <p:cNvSpPr/>
              <p:nvPr/>
            </p:nvSpPr>
            <p:spPr>
              <a:xfrm>
                <a:off x="3198467" y="1591312"/>
                <a:ext cx="1270378" cy="317668"/>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400" b="1" dirty="0">
                    <a:effectLst>
                      <a:outerShdw blurRad="38100" dist="38100" dir="2700000" algn="tl">
                        <a:srgbClr val="000000">
                          <a:alpha val="43137"/>
                        </a:srgbClr>
                      </a:outerShdw>
                    </a:effectLst>
                  </a:rPr>
                  <a:t>最佳页面大小</a:t>
                </a:r>
              </a:p>
            </p:txBody>
          </p:sp>
          <p:sp>
            <p:nvSpPr>
              <p:cNvPr id="28695" name="矩形 26">
                <a:extLst>
                  <a:ext uri="{FF2B5EF4-FFF2-40B4-BE49-F238E27FC236}">
                    <a16:creationId xmlns:a16="http://schemas.microsoft.com/office/drawing/2014/main" id="{138A5D90-4FF5-48C2-957F-23167EFB5840}"/>
                  </a:ext>
                </a:extLst>
              </p:cNvPr>
              <p:cNvSpPr>
                <a:spLocks noChangeArrowheads="1"/>
              </p:cNvSpPr>
              <p:nvPr/>
            </p:nvSpPr>
            <p:spPr bwMode="auto">
              <a:xfrm>
                <a:off x="2843141" y="1952539"/>
                <a:ext cx="1492189" cy="1315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1066800">
                  <a:defRPr sz="1300">
                    <a:solidFill>
                      <a:schemeClr val="tx1"/>
                    </a:solidFill>
                    <a:latin typeface="Arial" panose="020B0604020202020204" pitchFamily="34" charset="0"/>
                    <a:ea typeface="微软雅黑" panose="020B0503020204020204" pitchFamily="34" charset="-122"/>
                  </a:defRPr>
                </a:lvl1pPr>
                <a:lvl2pPr defTabSz="1066800">
                  <a:defRPr sz="1300">
                    <a:solidFill>
                      <a:schemeClr val="tx1"/>
                    </a:solidFill>
                    <a:latin typeface="Arial" panose="020B0604020202020204" pitchFamily="34" charset="0"/>
                    <a:ea typeface="微软雅黑" panose="020B0503020204020204" pitchFamily="34" charset="-122"/>
                  </a:defRPr>
                </a:lvl2pPr>
                <a:lvl3pPr marL="1143000" indent="-228600" defTabSz="1066800">
                  <a:defRPr sz="1300">
                    <a:solidFill>
                      <a:schemeClr val="tx1"/>
                    </a:solidFill>
                    <a:latin typeface="Arial" panose="020B0604020202020204" pitchFamily="34" charset="0"/>
                    <a:ea typeface="微软雅黑" panose="020B0503020204020204" pitchFamily="34" charset="-122"/>
                  </a:defRPr>
                </a:lvl3pPr>
                <a:lvl4pPr marL="1600200" indent="-228600" defTabSz="1066800">
                  <a:defRPr sz="1300">
                    <a:solidFill>
                      <a:schemeClr val="tx1"/>
                    </a:solidFill>
                    <a:latin typeface="Arial" panose="020B0604020202020204" pitchFamily="34" charset="0"/>
                    <a:ea typeface="微软雅黑" panose="020B0503020204020204" pitchFamily="34" charset="-122"/>
                  </a:defRPr>
                </a:lvl4pPr>
                <a:lvl5pPr marL="2057400" indent="-228600" defTabSz="1066800">
                  <a:defRPr sz="1300">
                    <a:solidFill>
                      <a:schemeClr val="tx1"/>
                    </a:solidFill>
                    <a:latin typeface="Arial" panose="020B0604020202020204" pitchFamily="34" charset="0"/>
                    <a:ea typeface="微软雅黑" panose="020B0503020204020204" pitchFamily="34" charset="-122"/>
                  </a:defRPr>
                </a:lvl5pPr>
                <a:lvl6pPr marL="25146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lvl="0" indent="0" algn="just" eaLnBrk="1" latinLnBrk="1" hangingPunct="1">
                  <a:lnSpc>
                    <a:spcPct val="150000"/>
                  </a:lnSpc>
                  <a:defRPr/>
                </a:pPr>
                <a:r>
                  <a:rPr lang="en-US" altLang="zh-CN" dirty="0">
                    <a:solidFill>
                      <a:schemeClr val="dk1">
                        <a:hueOff val="0"/>
                        <a:satOff val="0"/>
                        <a:lumOff val="0"/>
                        <a:alphaOff val="0"/>
                      </a:schemeClr>
                    </a:solidFill>
                    <a:latin typeface="微软雅黑" panose="020B0503020204020204" pitchFamily="34" charset="-122"/>
                  </a:rPr>
                  <a:t>P. </a:t>
                </a:r>
                <a:r>
                  <a:rPr lang="en-US" altLang="zh-CN" dirty="0" err="1">
                    <a:solidFill>
                      <a:schemeClr val="dk1">
                        <a:hueOff val="0"/>
                        <a:satOff val="0"/>
                        <a:lumOff val="0"/>
                        <a:alphaOff val="0"/>
                      </a:schemeClr>
                    </a:solidFill>
                    <a:latin typeface="微软雅黑" panose="020B0503020204020204" pitchFamily="34" charset="-122"/>
                  </a:rPr>
                  <a:t>Weisber</a:t>
                </a:r>
                <a:r>
                  <a:rPr lang="zh-CN" altLang="zh-CN" dirty="0">
                    <a:solidFill>
                      <a:schemeClr val="dk1">
                        <a:hueOff val="0"/>
                        <a:satOff val="0"/>
                        <a:lumOff val="0"/>
                        <a:alphaOff val="0"/>
                      </a:schemeClr>
                    </a:solidFill>
                    <a:latin typeface="微软雅黑" panose="020B0503020204020204" pitchFamily="34" charset="-122"/>
                  </a:rPr>
                  <a:t>和</a:t>
                </a:r>
                <a:r>
                  <a:rPr lang="en-US" altLang="zh-CN" dirty="0">
                    <a:solidFill>
                      <a:schemeClr val="dk1">
                        <a:hueOff val="0"/>
                        <a:satOff val="0"/>
                        <a:lumOff val="0"/>
                        <a:alphaOff val="0"/>
                      </a:schemeClr>
                    </a:solidFill>
                    <a:latin typeface="微软雅黑" panose="020B0503020204020204" pitchFamily="34" charset="-122"/>
                  </a:rPr>
                  <a:t>Y. Wiseman</a:t>
                </a:r>
                <a:r>
                  <a:rPr lang="zh-CN" altLang="zh-CN" dirty="0">
                    <a:solidFill>
                      <a:schemeClr val="dk1">
                        <a:hueOff val="0"/>
                        <a:satOff val="0"/>
                        <a:lumOff val="0"/>
                        <a:alphaOff val="0"/>
                      </a:schemeClr>
                    </a:solidFill>
                    <a:latin typeface="微软雅黑" panose="020B0503020204020204" pitchFamily="34" charset="-122"/>
                  </a:rPr>
                  <a:t>在《</a:t>
                </a:r>
                <a:r>
                  <a:rPr lang="en-US" altLang="zh-CN" dirty="0">
                    <a:solidFill>
                      <a:schemeClr val="dk1">
                        <a:hueOff val="0"/>
                        <a:satOff val="0"/>
                        <a:lumOff val="0"/>
                        <a:alphaOff val="0"/>
                      </a:schemeClr>
                    </a:solidFill>
                    <a:latin typeface="微软雅黑" panose="020B0503020204020204" pitchFamily="34" charset="-122"/>
                  </a:rPr>
                  <a:t>Using 4KB page size for Virtual Memory is obsolete</a:t>
                </a:r>
                <a:r>
                  <a:rPr lang="zh-CN" altLang="zh-CN" dirty="0">
                    <a:solidFill>
                      <a:schemeClr val="dk1">
                        <a:hueOff val="0"/>
                        <a:satOff val="0"/>
                        <a:lumOff val="0"/>
                        <a:alphaOff val="0"/>
                      </a:schemeClr>
                    </a:solidFill>
                    <a:latin typeface="微软雅黑" panose="020B0503020204020204" pitchFamily="34" charset="-122"/>
                  </a:rPr>
                  <a:t>》一文中指出使用</a:t>
                </a:r>
                <a:r>
                  <a:rPr lang="en-US" altLang="zh-CN" dirty="0">
                    <a:solidFill>
                      <a:schemeClr val="dk1">
                        <a:hueOff val="0"/>
                        <a:satOff val="0"/>
                        <a:lumOff val="0"/>
                        <a:alphaOff val="0"/>
                      </a:schemeClr>
                    </a:solidFill>
                    <a:latin typeface="微软雅黑" panose="020B0503020204020204" pitchFamily="34" charset="-122"/>
                  </a:rPr>
                  <a:t>16KB</a:t>
                </a:r>
                <a:r>
                  <a:rPr lang="zh-CN" altLang="zh-CN" dirty="0">
                    <a:solidFill>
                      <a:schemeClr val="dk1">
                        <a:hueOff val="0"/>
                        <a:satOff val="0"/>
                        <a:lumOff val="0"/>
                        <a:alphaOff val="0"/>
                      </a:schemeClr>
                    </a:solidFill>
                    <a:latin typeface="微软雅黑" panose="020B0503020204020204" pitchFamily="34" charset="-122"/>
                  </a:rPr>
                  <a:t>大小的页面是最优的选择</a:t>
                </a:r>
                <a:r>
                  <a:rPr lang="zh-CN" altLang="en-US" dirty="0">
                    <a:solidFill>
                      <a:schemeClr val="dk1">
                        <a:hueOff val="0"/>
                        <a:satOff val="0"/>
                        <a:lumOff val="0"/>
                        <a:alphaOff val="0"/>
                      </a:schemeClr>
                    </a:solidFill>
                    <a:latin typeface="微软雅黑" panose="020B0503020204020204" pitchFamily="34" charset="-122"/>
                  </a:rPr>
                  <a:t>。</a:t>
                </a:r>
                <a:endParaRPr lang="en-US" altLang="zh-CN" dirty="0">
                  <a:solidFill>
                    <a:schemeClr val="dk1">
                      <a:hueOff val="0"/>
                      <a:satOff val="0"/>
                      <a:lumOff val="0"/>
                      <a:alphaOff val="0"/>
                    </a:schemeClr>
                  </a:solidFill>
                  <a:latin typeface="微软雅黑" panose="020B0503020204020204" pitchFamily="34" charset="-122"/>
                </a:endParaRPr>
              </a:p>
            </p:txBody>
          </p:sp>
        </p:grpSp>
        <p:grpSp>
          <p:nvGrpSpPr>
            <p:cNvPr id="28684" name="组合 37">
              <a:extLst>
                <a:ext uri="{FF2B5EF4-FFF2-40B4-BE49-F238E27FC236}">
                  <a16:creationId xmlns:a16="http://schemas.microsoft.com/office/drawing/2014/main" id="{19A5E5CD-97B2-4A04-A22C-5BB3B2D08A21}"/>
                </a:ext>
              </a:extLst>
            </p:cNvPr>
            <p:cNvGrpSpPr>
              <a:grpSpLocks/>
            </p:cNvGrpSpPr>
            <p:nvPr/>
          </p:nvGrpSpPr>
          <p:grpSpPr bwMode="auto">
            <a:xfrm>
              <a:off x="6466313" y="1591680"/>
              <a:ext cx="1590250" cy="1688284"/>
              <a:chOff x="6466296" y="1592106"/>
              <a:chExt cx="1590332" cy="1687209"/>
            </a:xfrm>
          </p:grpSpPr>
          <p:sp>
            <p:nvSpPr>
              <p:cNvPr id="11" name="任意多边形 10">
                <a:extLst>
                  <a:ext uri="{FF2B5EF4-FFF2-40B4-BE49-F238E27FC236}">
                    <a16:creationId xmlns:a16="http://schemas.microsoft.com/office/drawing/2014/main" id="{75A4A1D9-D0C8-4492-B81B-7E2F0D164DF3}"/>
                  </a:ext>
                </a:extLst>
              </p:cNvPr>
              <p:cNvSpPr/>
              <p:nvPr/>
            </p:nvSpPr>
            <p:spPr>
              <a:xfrm>
                <a:off x="6469046" y="1757684"/>
                <a:ext cx="1428824" cy="1521631"/>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325372" rIns="72840" bIns="72840" spcCol="1270"/>
              <a:lstStyle/>
              <a:p>
                <a:pPr marL="214313" lvl="1" indent="-214313" defTabSz="1066800" eaLnBrk="1" fontAlgn="auto" hangingPunct="1">
                  <a:lnSpc>
                    <a:spcPct val="90000"/>
                  </a:lnSpc>
                  <a:spcAft>
                    <a:spcPct val="15000"/>
                  </a:spcAft>
                  <a:buFontTx/>
                  <a:buChar char="••"/>
                  <a:defRPr/>
                </a:pPr>
                <a:endParaRPr lang="zh-CN" altLang="en-US" sz="2400"/>
              </a:p>
              <a:p>
                <a:pPr marL="214313" lvl="1" indent="-214313" defTabSz="1066800" eaLnBrk="1" fontAlgn="auto" hangingPunct="1">
                  <a:lnSpc>
                    <a:spcPct val="90000"/>
                  </a:lnSpc>
                  <a:spcAft>
                    <a:spcPct val="15000"/>
                  </a:spcAft>
                  <a:buFontTx/>
                  <a:buChar char="••"/>
                  <a:defRPr/>
                </a:pPr>
                <a:endParaRPr lang="zh-CN" altLang="en-US" sz="2400"/>
              </a:p>
            </p:txBody>
          </p:sp>
          <p:sp>
            <p:nvSpPr>
              <p:cNvPr id="12" name="任意多边形 11">
                <a:extLst>
                  <a:ext uri="{FF2B5EF4-FFF2-40B4-BE49-F238E27FC236}">
                    <a16:creationId xmlns:a16="http://schemas.microsoft.com/office/drawing/2014/main" id="{0E0EFC2F-3238-4EEB-A27B-BBBF02A52360}"/>
                  </a:ext>
                </a:extLst>
              </p:cNvPr>
              <p:cNvSpPr/>
              <p:nvPr/>
            </p:nvSpPr>
            <p:spPr>
              <a:xfrm>
                <a:off x="6786562" y="1592106"/>
                <a:ext cx="1270066" cy="316875"/>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400" b="1" dirty="0">
                    <a:effectLst>
                      <a:outerShdw blurRad="38100" dist="38100" dir="2700000" algn="tl">
                        <a:srgbClr val="000000">
                          <a:alpha val="43137"/>
                        </a:srgbClr>
                      </a:outerShdw>
                    </a:effectLst>
                  </a:rPr>
                  <a:t>哈希页表</a:t>
                </a:r>
              </a:p>
            </p:txBody>
          </p:sp>
          <p:sp>
            <p:nvSpPr>
              <p:cNvPr id="28692" name="矩形 27">
                <a:extLst>
                  <a:ext uri="{FF2B5EF4-FFF2-40B4-BE49-F238E27FC236}">
                    <a16:creationId xmlns:a16="http://schemas.microsoft.com/office/drawing/2014/main" id="{A9142512-9793-4136-AD1C-366A5AE81BCC}"/>
                  </a:ext>
                </a:extLst>
              </p:cNvPr>
              <p:cNvSpPr>
                <a:spLocks noChangeArrowheads="1"/>
              </p:cNvSpPr>
              <p:nvPr/>
            </p:nvSpPr>
            <p:spPr bwMode="auto">
              <a:xfrm>
                <a:off x="6466296" y="1891821"/>
                <a:ext cx="1428824" cy="13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66800">
                  <a:defRPr sz="1300">
                    <a:solidFill>
                      <a:schemeClr val="tx1"/>
                    </a:solidFill>
                    <a:latin typeface="Arial" panose="020B0604020202020204" pitchFamily="34" charset="0"/>
                    <a:ea typeface="微软雅黑" panose="020B0503020204020204" pitchFamily="34" charset="-122"/>
                  </a:defRPr>
                </a:lvl1pPr>
                <a:lvl2pPr defTabSz="1066800">
                  <a:defRPr sz="1300">
                    <a:solidFill>
                      <a:schemeClr val="tx1"/>
                    </a:solidFill>
                    <a:latin typeface="Arial" panose="020B0604020202020204" pitchFamily="34" charset="0"/>
                    <a:ea typeface="微软雅黑" panose="020B0503020204020204" pitchFamily="34" charset="-122"/>
                  </a:defRPr>
                </a:lvl2pPr>
                <a:lvl3pPr marL="1143000" indent="-228600" defTabSz="1066800">
                  <a:defRPr sz="1300">
                    <a:solidFill>
                      <a:schemeClr val="tx1"/>
                    </a:solidFill>
                    <a:latin typeface="Arial" panose="020B0604020202020204" pitchFamily="34" charset="0"/>
                    <a:ea typeface="微软雅黑" panose="020B0503020204020204" pitchFamily="34" charset="-122"/>
                  </a:defRPr>
                </a:lvl3pPr>
                <a:lvl4pPr marL="1600200" indent="-228600" defTabSz="1066800">
                  <a:defRPr sz="1300">
                    <a:solidFill>
                      <a:schemeClr val="tx1"/>
                    </a:solidFill>
                    <a:latin typeface="Arial" panose="020B0604020202020204" pitchFamily="34" charset="0"/>
                    <a:ea typeface="微软雅黑" panose="020B0503020204020204" pitchFamily="34" charset="-122"/>
                  </a:defRPr>
                </a:lvl4pPr>
                <a:lvl5pPr marL="2057400" indent="-228600" defTabSz="1066800">
                  <a:defRPr sz="1300">
                    <a:solidFill>
                      <a:schemeClr val="tx1"/>
                    </a:solidFill>
                    <a:latin typeface="Arial" panose="020B0604020202020204" pitchFamily="34" charset="0"/>
                    <a:ea typeface="微软雅黑" panose="020B0503020204020204" pitchFamily="34" charset="-122"/>
                  </a:defRPr>
                </a:lvl5pPr>
                <a:lvl6pPr marL="25146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1066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lvl="0" indent="0" algn="just" eaLnBrk="1" latinLnBrk="1" hangingPunct="1">
                  <a:lnSpc>
                    <a:spcPct val="150000"/>
                  </a:lnSpc>
                  <a:defRPr/>
                </a:pPr>
                <a:r>
                  <a:rPr lang="en-US" altLang="zh-CN" dirty="0">
                    <a:solidFill>
                      <a:schemeClr val="dk1">
                        <a:hueOff val="0"/>
                        <a:satOff val="0"/>
                        <a:lumOff val="0"/>
                        <a:alphaOff val="0"/>
                      </a:schemeClr>
                    </a:solidFill>
                    <a:latin typeface="微软雅黑" panose="020B0503020204020204" pitchFamily="34" charset="-122"/>
                  </a:rPr>
                  <a:t>《Hash, Don't Cache (the Page Table)</a:t>
                </a:r>
                <a:r>
                  <a:rPr lang="zh-CN" altLang="zh-CN" dirty="0">
                    <a:solidFill>
                      <a:schemeClr val="dk1">
                        <a:hueOff val="0"/>
                        <a:satOff val="0"/>
                        <a:lumOff val="0"/>
                        <a:alphaOff val="0"/>
                      </a:schemeClr>
                    </a:solidFill>
                    <a:latin typeface="微软雅黑" panose="020B0503020204020204" pitchFamily="34" charset="-122"/>
                  </a:rPr>
                  <a:t>》</a:t>
                </a:r>
                <a:r>
                  <a:rPr lang="zh-CN" altLang="en-US" dirty="0">
                    <a:solidFill>
                      <a:schemeClr val="dk1">
                        <a:hueOff val="0"/>
                        <a:satOff val="0"/>
                        <a:lumOff val="0"/>
                        <a:alphaOff val="0"/>
                      </a:schemeClr>
                    </a:solidFill>
                    <a:latin typeface="微软雅黑" panose="020B0503020204020204" pitchFamily="34" charset="-122"/>
                  </a:rPr>
                  <a:t>提出</a:t>
                </a:r>
                <a:r>
                  <a:rPr lang="zh-CN" altLang="zh-CN" dirty="0">
                    <a:solidFill>
                      <a:schemeClr val="dk1">
                        <a:hueOff val="0"/>
                        <a:satOff val="0"/>
                        <a:lumOff val="0"/>
                        <a:alphaOff val="0"/>
                      </a:schemeClr>
                    </a:solidFill>
                    <a:latin typeface="微软雅黑" panose="020B0503020204020204" pitchFamily="34" charset="-122"/>
                  </a:rPr>
                  <a:t>开放寻址、</a:t>
                </a:r>
                <a:r>
                  <a:rPr lang="en-US" altLang="zh-CN" dirty="0">
                    <a:solidFill>
                      <a:schemeClr val="dk1">
                        <a:hueOff val="0"/>
                        <a:satOff val="0"/>
                        <a:lumOff val="0"/>
                        <a:alphaOff val="0"/>
                      </a:schemeClr>
                    </a:solidFill>
                    <a:latin typeface="微软雅黑" panose="020B0503020204020204" pitchFamily="34" charset="-122"/>
                  </a:rPr>
                  <a:t>PTE</a:t>
                </a:r>
                <a:r>
                  <a:rPr lang="zh-CN" altLang="zh-CN" dirty="0">
                    <a:solidFill>
                      <a:schemeClr val="dk1">
                        <a:hueOff val="0"/>
                        <a:satOff val="0"/>
                        <a:lumOff val="0"/>
                        <a:alphaOff val="0"/>
                      </a:schemeClr>
                    </a:solidFill>
                    <a:latin typeface="微软雅黑" panose="020B0503020204020204" pitchFamily="34" charset="-122"/>
                  </a:rPr>
                  <a:t>聚簇、</a:t>
                </a:r>
                <a:r>
                  <a:rPr lang="en-US" altLang="zh-CN" dirty="0">
                    <a:solidFill>
                      <a:schemeClr val="dk1">
                        <a:hueOff val="0"/>
                        <a:satOff val="0"/>
                        <a:lumOff val="0"/>
                        <a:alphaOff val="0"/>
                      </a:schemeClr>
                    </a:solidFill>
                    <a:latin typeface="微软雅黑" panose="020B0503020204020204" pitchFamily="34" charset="-122"/>
                  </a:rPr>
                  <a:t>PTE</a:t>
                </a:r>
                <a:r>
                  <a:rPr lang="zh-CN" altLang="zh-CN" dirty="0">
                    <a:solidFill>
                      <a:schemeClr val="dk1">
                        <a:hueOff val="0"/>
                        <a:satOff val="0"/>
                        <a:lumOff val="0"/>
                        <a:alphaOff val="0"/>
                      </a:schemeClr>
                    </a:solidFill>
                    <a:latin typeface="微软雅黑" panose="020B0503020204020204" pitchFamily="34" charset="-122"/>
                  </a:rPr>
                  <a:t>紧致</a:t>
                </a:r>
                <a:r>
                  <a:rPr lang="zh-CN" altLang="en-US" dirty="0">
                    <a:solidFill>
                      <a:schemeClr val="dk1">
                        <a:hueOff val="0"/>
                        <a:satOff val="0"/>
                        <a:lumOff val="0"/>
                        <a:alphaOff val="0"/>
                      </a:schemeClr>
                    </a:solidFill>
                    <a:latin typeface="微软雅黑" panose="020B0503020204020204" pitchFamily="34" charset="-122"/>
                  </a:rPr>
                  <a:t>等优化方法，并在多个</a:t>
                </a:r>
                <a:r>
                  <a:rPr lang="en-US" altLang="zh-CN" dirty="0">
                    <a:solidFill>
                      <a:schemeClr val="dk1">
                        <a:hueOff val="0"/>
                        <a:satOff val="0"/>
                        <a:lumOff val="0"/>
                        <a:alphaOff val="0"/>
                      </a:schemeClr>
                    </a:solidFill>
                    <a:latin typeface="微软雅黑" panose="020B0503020204020204" pitchFamily="34" charset="-122"/>
                  </a:rPr>
                  <a:t>benchmark</a:t>
                </a:r>
                <a:r>
                  <a:rPr lang="zh-CN" altLang="en-US" dirty="0">
                    <a:solidFill>
                      <a:schemeClr val="dk1">
                        <a:hueOff val="0"/>
                        <a:satOff val="0"/>
                        <a:lumOff val="0"/>
                        <a:alphaOff val="0"/>
                      </a:schemeClr>
                    </a:solidFill>
                    <a:latin typeface="微软雅黑" panose="020B0503020204020204" pitchFamily="34" charset="-122"/>
                  </a:rPr>
                  <a:t>上取得较好的效果。</a:t>
                </a:r>
                <a:endParaRPr lang="en-US" altLang="zh-CN" dirty="0">
                  <a:solidFill>
                    <a:schemeClr val="dk1">
                      <a:hueOff val="0"/>
                      <a:satOff val="0"/>
                      <a:lumOff val="0"/>
                      <a:alphaOff val="0"/>
                    </a:schemeClr>
                  </a:solidFill>
                  <a:latin typeface="微软雅黑" panose="020B0503020204020204" pitchFamily="34" charset="-122"/>
                </a:endParaRPr>
              </a:p>
            </p:txBody>
          </p:sp>
        </p:grpSp>
      </p:grpSp>
      <p:sp>
        <p:nvSpPr>
          <p:cNvPr id="28685" name="文本框 39">
            <a:extLst>
              <a:ext uri="{FF2B5EF4-FFF2-40B4-BE49-F238E27FC236}">
                <a16:creationId xmlns:a16="http://schemas.microsoft.com/office/drawing/2014/main" id="{757EB92C-4D9C-4A2A-83EC-CEAA26396508}"/>
              </a:ext>
            </a:extLst>
          </p:cNvPr>
          <p:cNvSpPr txBox="1">
            <a:spLocks noChangeArrowheads="1"/>
          </p:cNvSpPr>
          <p:nvPr/>
        </p:nvSpPr>
        <p:spPr bwMode="auto">
          <a:xfrm>
            <a:off x="782638" y="280988"/>
            <a:ext cx="1722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研究现状</a:t>
            </a:r>
          </a:p>
        </p:txBody>
      </p:sp>
      <p:grpSp>
        <p:nvGrpSpPr>
          <p:cNvPr id="28686" name="组合 40">
            <a:extLst>
              <a:ext uri="{FF2B5EF4-FFF2-40B4-BE49-F238E27FC236}">
                <a16:creationId xmlns:a16="http://schemas.microsoft.com/office/drawing/2014/main" id="{080C315F-43C8-43F7-9CC0-2E373AFFB2D8}"/>
              </a:ext>
            </a:extLst>
          </p:cNvPr>
          <p:cNvGrpSpPr>
            <a:grpSpLocks noChangeAspect="1"/>
          </p:cNvGrpSpPr>
          <p:nvPr/>
        </p:nvGrpSpPr>
        <p:grpSpPr bwMode="auto">
          <a:xfrm>
            <a:off x="314325" y="290513"/>
            <a:ext cx="468313" cy="468312"/>
            <a:chOff x="1928879" y="1944350"/>
            <a:chExt cx="1129689" cy="1129689"/>
          </a:xfrm>
        </p:grpSpPr>
        <p:sp>
          <p:nvSpPr>
            <p:cNvPr id="42" name="椭圆 41">
              <a:extLst>
                <a:ext uri="{FF2B5EF4-FFF2-40B4-BE49-F238E27FC236}">
                  <a16:creationId xmlns:a16="http://schemas.microsoft.com/office/drawing/2014/main" id="{63B323F9-DABC-438F-AA53-F7B5DEDCD53C}"/>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43" name="Freeform 7">
              <a:extLst>
                <a:ext uri="{FF2B5EF4-FFF2-40B4-BE49-F238E27FC236}">
                  <a16:creationId xmlns:a16="http://schemas.microsoft.com/office/drawing/2014/main" id="{30EC5E5A-5F82-4B63-B867-B38BD4E8D878}"/>
                </a:ext>
              </a:extLst>
            </p:cNvPr>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28687" name="图片 43">
            <a:extLst>
              <a:ext uri="{FF2B5EF4-FFF2-40B4-BE49-F238E27FC236}">
                <a16:creationId xmlns:a16="http://schemas.microsoft.com/office/drawing/2014/main" id="{E8C6072D-2DC6-4F75-AB1F-04BDA32FD9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0684449-3890-4134-BC52-8FC2593474AE}"/>
              </a:ext>
            </a:extLst>
          </p:cNvPr>
          <p:cNvGrpSpPr/>
          <p:nvPr/>
        </p:nvGrpSpPr>
        <p:grpSpPr>
          <a:xfrm>
            <a:off x="2701766" y="2007394"/>
            <a:ext cx="3740467" cy="1128712"/>
            <a:chOff x="1928813" y="1944688"/>
            <a:chExt cx="3740467" cy="1128712"/>
          </a:xfrm>
        </p:grpSpPr>
        <p:sp>
          <p:nvSpPr>
            <p:cNvPr id="3" name="文本框 2">
              <a:extLst>
                <a:ext uri="{FF2B5EF4-FFF2-40B4-BE49-F238E27FC236}">
                  <a16:creationId xmlns:a16="http://schemas.microsoft.com/office/drawing/2014/main" id="{8B9F593E-CF2F-4CE4-A270-655FB0D6176F}"/>
                </a:ext>
              </a:extLst>
            </p:cNvPr>
            <p:cNvSpPr txBox="1"/>
            <p:nvPr/>
          </p:nvSpPr>
          <p:spPr>
            <a:xfrm>
              <a:off x="2867025" y="2251075"/>
              <a:ext cx="2802255" cy="708025"/>
            </a:xfrm>
            <a:prstGeom prst="rect">
              <a:avLst/>
            </a:prstGeom>
            <a:noFill/>
          </p:spPr>
          <p:txBody>
            <a:bodyPr wrap="square">
              <a:spAutoFit/>
            </a:bodyPr>
            <a:lstStyle/>
            <a:p>
              <a:pPr algn="ctr" eaLnBrk="1" fontAlgn="auto" hangingPunct="1">
                <a:spcBef>
                  <a:spcPts val="0"/>
                </a:spcBef>
                <a:spcAft>
                  <a:spcPts val="0"/>
                </a:spcAft>
                <a:defRPr/>
              </a:pPr>
              <a:r>
                <a:rPr lang="zh-CN" altLang="en-US" sz="4000" b="1" dirty="0">
                  <a:solidFill>
                    <a:schemeClr val="tx1">
                      <a:lumMod val="85000"/>
                      <a:lumOff val="15000"/>
                    </a:schemeClr>
                  </a:solidFill>
                  <a:latin typeface="+mn-lt"/>
                  <a:ea typeface="+mn-ea"/>
                </a:rPr>
                <a:t>设计思路</a:t>
              </a:r>
            </a:p>
          </p:txBody>
        </p:sp>
        <p:sp>
          <p:nvSpPr>
            <p:cNvPr id="24579" name="文本框 4">
              <a:extLst>
                <a:ext uri="{FF2B5EF4-FFF2-40B4-BE49-F238E27FC236}">
                  <a16:creationId xmlns:a16="http://schemas.microsoft.com/office/drawing/2014/main" id="{FA961376-604F-4E9D-B8CA-60655CE22883}"/>
                </a:ext>
              </a:extLst>
            </p:cNvPr>
            <p:cNvSpPr txBox="1">
              <a:spLocks noChangeArrowheads="1"/>
            </p:cNvSpPr>
            <p:nvPr/>
          </p:nvSpPr>
          <p:spPr bwMode="auto">
            <a:xfrm>
              <a:off x="3228975" y="2019300"/>
              <a:ext cx="1331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400"/>
                <a:t>PART TWO</a:t>
              </a:r>
              <a:endParaRPr lang="zh-CN" altLang="en-US" sz="1400"/>
            </a:p>
          </p:txBody>
        </p:sp>
        <p:grpSp>
          <p:nvGrpSpPr>
            <p:cNvPr id="24580" name="组合 8">
              <a:extLst>
                <a:ext uri="{FF2B5EF4-FFF2-40B4-BE49-F238E27FC236}">
                  <a16:creationId xmlns:a16="http://schemas.microsoft.com/office/drawing/2014/main" id="{358970B3-A5DB-4227-BEC2-3F904A15AF7F}"/>
                </a:ext>
              </a:extLst>
            </p:cNvPr>
            <p:cNvGrpSpPr>
              <a:grpSpLocks/>
            </p:cNvGrpSpPr>
            <p:nvPr/>
          </p:nvGrpSpPr>
          <p:grpSpPr bwMode="auto">
            <a:xfrm>
              <a:off x="1928813" y="1944688"/>
              <a:ext cx="1130300" cy="1128712"/>
              <a:chOff x="1928879" y="1944350"/>
              <a:chExt cx="1129689" cy="1129689"/>
            </a:xfrm>
          </p:grpSpPr>
          <p:sp>
            <p:nvSpPr>
              <p:cNvPr id="2" name="椭圆 1">
                <a:extLst>
                  <a:ext uri="{FF2B5EF4-FFF2-40B4-BE49-F238E27FC236}">
                    <a16:creationId xmlns:a16="http://schemas.microsoft.com/office/drawing/2014/main" id="{A500E817-B2B6-4136-B659-785F9CB1838B}"/>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8" name="Freeform 7">
                <a:extLst>
                  <a:ext uri="{FF2B5EF4-FFF2-40B4-BE49-F238E27FC236}">
                    <a16:creationId xmlns:a16="http://schemas.microsoft.com/office/drawing/2014/main" id="{2C851F17-7FB8-4E66-BEDA-BE1CBF15F850}"/>
                  </a:ext>
                </a:extLst>
              </p:cNvPr>
              <p:cNvSpPr>
                <a:spLocks noEditPoints="1"/>
              </p:cNvSpPr>
              <p:nvPr/>
            </p:nvSpPr>
            <p:spPr bwMode="auto">
              <a:xfrm>
                <a:off x="2109756" y="2227170"/>
                <a:ext cx="750481" cy="614894"/>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82" name="文本框 6">
            <a:extLst>
              <a:ext uri="{FF2B5EF4-FFF2-40B4-BE49-F238E27FC236}">
                <a16:creationId xmlns:a16="http://schemas.microsoft.com/office/drawing/2014/main" id="{2B33987B-91FD-49E5-A245-2F508B932ED2}"/>
              </a:ext>
            </a:extLst>
          </p:cNvPr>
          <p:cNvSpPr txBox="1">
            <a:spLocks noChangeArrowheads="1"/>
          </p:cNvSpPr>
          <p:nvPr/>
        </p:nvSpPr>
        <p:spPr bwMode="auto">
          <a:xfrm>
            <a:off x="782638" y="280988"/>
            <a:ext cx="2105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项目总览</a:t>
            </a:r>
          </a:p>
        </p:txBody>
      </p:sp>
      <p:grpSp>
        <p:nvGrpSpPr>
          <p:cNvPr id="26683" name="组合 7">
            <a:extLst>
              <a:ext uri="{FF2B5EF4-FFF2-40B4-BE49-F238E27FC236}">
                <a16:creationId xmlns:a16="http://schemas.microsoft.com/office/drawing/2014/main" id="{4AECFDBE-647E-4BEA-A3DA-6D58CAF2DAAB}"/>
              </a:ext>
            </a:extLst>
          </p:cNvPr>
          <p:cNvGrpSpPr>
            <a:grpSpLocks noChangeAspect="1"/>
          </p:cNvGrpSpPr>
          <p:nvPr/>
        </p:nvGrpSpPr>
        <p:grpSpPr bwMode="auto">
          <a:xfrm>
            <a:off x="314325" y="290513"/>
            <a:ext cx="468313" cy="468312"/>
            <a:chOff x="1928879" y="1944350"/>
            <a:chExt cx="1129689" cy="1129689"/>
          </a:xfrm>
        </p:grpSpPr>
        <p:sp>
          <p:nvSpPr>
            <p:cNvPr id="9" name="椭圆 8">
              <a:extLst>
                <a:ext uri="{FF2B5EF4-FFF2-40B4-BE49-F238E27FC236}">
                  <a16:creationId xmlns:a16="http://schemas.microsoft.com/office/drawing/2014/main" id="{1E6023B6-873B-4E72-AE6B-7EEEAF4B3B12}"/>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0" name="Freeform 7">
              <a:extLst>
                <a:ext uri="{FF2B5EF4-FFF2-40B4-BE49-F238E27FC236}">
                  <a16:creationId xmlns:a16="http://schemas.microsoft.com/office/drawing/2014/main" id="{E4B19A93-299B-475A-A53E-3FA6A68650DE}"/>
                </a:ext>
              </a:extLst>
            </p:cNvPr>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26684" name="图片 10">
            <a:extLst>
              <a:ext uri="{FF2B5EF4-FFF2-40B4-BE49-F238E27FC236}">
                <a16:creationId xmlns:a16="http://schemas.microsoft.com/office/drawing/2014/main" id="{3A3EDC20-1D9F-46CB-9B6C-AC40C19163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8088" y="-20638"/>
            <a:ext cx="1531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a:extLst>
              <a:ext uri="{FF2B5EF4-FFF2-40B4-BE49-F238E27FC236}">
                <a16:creationId xmlns:a16="http://schemas.microsoft.com/office/drawing/2014/main" id="{C0320DC5-6527-4F7C-9311-9290DD01899F}"/>
              </a:ext>
            </a:extLst>
          </p:cNvPr>
          <p:cNvGrpSpPr/>
          <p:nvPr/>
        </p:nvGrpSpPr>
        <p:grpSpPr>
          <a:xfrm>
            <a:off x="350077" y="876300"/>
            <a:ext cx="2908402" cy="3857189"/>
            <a:chOff x="3033943" y="1748952"/>
            <a:chExt cx="2630401" cy="5835889"/>
          </a:xfrm>
        </p:grpSpPr>
        <p:sp>
          <p:nvSpPr>
            <p:cNvPr id="18" name="文本框 17">
              <a:extLst>
                <a:ext uri="{FF2B5EF4-FFF2-40B4-BE49-F238E27FC236}">
                  <a16:creationId xmlns:a16="http://schemas.microsoft.com/office/drawing/2014/main" id="{61C3463B-84C5-4571-B05D-9B0A0886766B}"/>
                </a:ext>
              </a:extLst>
            </p:cNvPr>
            <p:cNvSpPr txBox="1"/>
            <p:nvPr/>
          </p:nvSpPr>
          <p:spPr>
            <a:xfrm>
              <a:off x="3994476" y="1748952"/>
              <a:ext cx="1669868" cy="5940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400" b="1" dirty="0">
                  <a:solidFill>
                    <a:prstClr val="black"/>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总体思路</a:t>
              </a:r>
            </a:p>
          </p:txBody>
        </p:sp>
        <p:sp>
          <p:nvSpPr>
            <p:cNvPr id="19" name="文本框 18">
              <a:extLst>
                <a:ext uri="{FF2B5EF4-FFF2-40B4-BE49-F238E27FC236}">
                  <a16:creationId xmlns:a16="http://schemas.microsoft.com/office/drawing/2014/main" id="{0C710DF6-3C2D-4ED9-8164-E37191BC42BE}"/>
                </a:ext>
              </a:extLst>
            </p:cNvPr>
            <p:cNvSpPr txBox="1"/>
            <p:nvPr/>
          </p:nvSpPr>
          <p:spPr>
            <a:xfrm>
              <a:off x="3033943" y="2335074"/>
              <a:ext cx="2623351" cy="5249767"/>
            </a:xfrm>
            <a:prstGeom prst="rect">
              <a:avLst/>
            </a:prstGeom>
            <a:noFill/>
          </p:spPr>
          <p:txBody>
            <a:bodyPr wrap="square" rtlCol="0">
              <a:spAutoFit/>
            </a:bodyPr>
            <a:lstStyle/>
            <a:p>
              <a:pPr lvl="0" algn="r">
                <a:lnSpc>
                  <a:spcPct val="150000"/>
                </a:lnSpc>
                <a:defRPr/>
              </a:pPr>
              <a:r>
                <a:rPr lang="en-US" altLang="zh-CN" sz="1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16KB</a:t>
              </a:r>
              <a:r>
                <a:rPr lang="zh-CN" altLang="en-US" sz="1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粒度虚拟内存系统</a:t>
              </a:r>
              <a:endParaRPr lang="en-US" altLang="zh-CN" sz="1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0" algn="r">
                <a:lnSpc>
                  <a:spcPct val="150000"/>
                </a:lnSpc>
                <a:defRPr/>
              </a:pPr>
              <a:r>
                <a:rPr lang="zh-CN" altLang="en-US" b="1" u="sng" dirty="0">
                  <a:latin typeface="Cambria" panose="02040503050406030204" pitchFamily="18" charset="0"/>
                  <a:ea typeface="楷体" panose="02010609060101010101" pitchFamily="49" charset="-122"/>
                </a:rPr>
                <a:t>虚拟地址格式</a:t>
              </a:r>
              <a:endParaRPr lang="en-US" altLang="zh-CN" b="1" u="sng" dirty="0">
                <a:latin typeface="Cambria" panose="02040503050406030204" pitchFamily="18" charset="0"/>
                <a:ea typeface="楷体" panose="02010609060101010101" pitchFamily="49" charset="-122"/>
              </a:endParaRPr>
            </a:p>
            <a:p>
              <a:pPr lvl="1" algn="r">
                <a:lnSpc>
                  <a:spcPct val="150000"/>
                </a:lnSpc>
                <a:defRPr/>
              </a:pPr>
              <a:r>
                <a:rPr lang="zh-CN" altLang="en-US" b="1" u="sng" dirty="0">
                  <a:latin typeface="Cambria" panose="02040503050406030204" pitchFamily="18" charset="0"/>
                  <a:ea typeface="楷体" panose="02010609060101010101" pitchFamily="49" charset="-122"/>
                </a:rPr>
                <a:t>页表表项格式</a:t>
              </a:r>
              <a:endParaRPr lang="en-US" altLang="zh-CN" b="1" u="sng" dirty="0">
                <a:latin typeface="Cambria" panose="02040503050406030204" pitchFamily="18" charset="0"/>
                <a:ea typeface="楷体" panose="02010609060101010101" pitchFamily="49" charset="-122"/>
              </a:endParaRPr>
            </a:p>
            <a:p>
              <a:pPr lvl="1" algn="r">
                <a:lnSpc>
                  <a:spcPct val="150000"/>
                </a:lnSpc>
                <a:defRPr/>
              </a:pPr>
              <a:r>
                <a:rPr lang="zh-CN" altLang="en-US" b="1" u="sng" dirty="0">
                  <a:latin typeface="Cambria" panose="02040503050406030204" pitchFamily="18" charset="0"/>
                  <a:ea typeface="楷体" panose="02010609060101010101" pitchFamily="49" charset="-122"/>
                </a:rPr>
                <a:t>虚拟空间布局</a:t>
              </a:r>
              <a:endParaRPr lang="en-US" altLang="zh-CN" b="1" u="sng" dirty="0">
                <a:latin typeface="Cambria" panose="02040503050406030204" pitchFamily="18" charset="0"/>
                <a:ea typeface="楷体" panose="02010609060101010101" pitchFamily="49" charset="-122"/>
              </a:endParaRPr>
            </a:p>
            <a:p>
              <a:pPr lvl="0" algn="r">
                <a:lnSpc>
                  <a:spcPct val="150000"/>
                </a:lnSpc>
                <a:defRPr/>
              </a:pPr>
              <a:r>
                <a:rPr lang="en-US" altLang="zh-CN" sz="1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KVM</a:t>
              </a:r>
              <a:r>
                <a:rPr lang="zh-CN" altLang="zh-CN" sz="1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模块</a:t>
              </a:r>
              <a:endParaRPr lang="en-US" altLang="zh-CN" sz="1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1" algn="r">
                <a:lnSpc>
                  <a:spcPct val="150000"/>
                </a:lnSpc>
                <a:defRPr/>
              </a:pPr>
              <a:r>
                <a:rPr lang="zh-CN" altLang="zh-CN" b="1" u="sng" dirty="0">
                  <a:latin typeface="Cambria" panose="02040503050406030204" pitchFamily="18" charset="0"/>
                  <a:ea typeface="楷体" panose="02010609060101010101" pitchFamily="49" charset="-122"/>
                </a:rPr>
                <a:t>适</a:t>
              </a:r>
              <a:r>
                <a:rPr lang="zh-CN" altLang="en-US" b="1" u="sng" dirty="0">
                  <a:latin typeface="Cambria" panose="02040503050406030204" pitchFamily="18" charset="0"/>
                  <a:ea typeface="楷体" panose="02010609060101010101" pitchFamily="49" charset="-122"/>
                </a:rPr>
                <a:t>配</a:t>
              </a:r>
              <a:r>
                <a:rPr lang="en-US" altLang="zh-CN" b="1" u="sng" dirty="0">
                  <a:latin typeface="Cambria" panose="02040503050406030204" pitchFamily="18" charset="0"/>
                  <a:ea typeface="Cambria" panose="02040503050406030204" pitchFamily="18" charset="0"/>
                </a:rPr>
                <a:t>16KB</a:t>
              </a:r>
              <a:r>
                <a:rPr lang="zh-CN" altLang="zh-CN" b="1" u="sng" dirty="0">
                  <a:latin typeface="Cambria" panose="02040503050406030204" pitchFamily="18" charset="0"/>
                  <a:ea typeface="楷体" panose="02010609060101010101" pitchFamily="49" charset="-122"/>
                </a:rPr>
                <a:t>粒度虚拟</a:t>
              </a:r>
              <a:endParaRPr lang="en-US" altLang="zh-CN" b="1" u="sng" dirty="0">
                <a:latin typeface="Cambria" panose="02040503050406030204" pitchFamily="18" charset="0"/>
                <a:ea typeface="楷体" panose="02010609060101010101" pitchFamily="49" charset="-122"/>
              </a:endParaRPr>
            </a:p>
            <a:p>
              <a:pPr lvl="1" algn="r">
                <a:lnSpc>
                  <a:spcPct val="150000"/>
                </a:lnSpc>
                <a:defRPr/>
              </a:pPr>
              <a:r>
                <a:rPr lang="zh-CN" altLang="en-US" b="1" u="sng" dirty="0">
                  <a:latin typeface="Cambria" panose="02040503050406030204" pitchFamily="18" charset="0"/>
                  <a:ea typeface="楷体" panose="02010609060101010101" pitchFamily="49" charset="-122"/>
                </a:rPr>
                <a:t>支持哈希页表</a:t>
              </a:r>
              <a:r>
                <a:rPr lang="en-US" altLang="zh-CN" b="1" u="sng" dirty="0">
                  <a:latin typeface="Cambria" panose="02040503050406030204" pitchFamily="18" charset="0"/>
                  <a:ea typeface="Cambria" panose="02040503050406030204" pitchFamily="18" charset="0"/>
                </a:rPr>
                <a:t>stage-2</a:t>
              </a:r>
              <a:r>
                <a:rPr lang="zh-CN" altLang="en-US" b="1" u="sng" dirty="0">
                  <a:latin typeface="Cambria" panose="02040503050406030204" pitchFamily="18" charset="0"/>
                  <a:ea typeface="楷体" panose="02010609060101010101" pitchFamily="49" charset="-122"/>
                </a:rPr>
                <a:t>地址转换</a:t>
              </a:r>
              <a:endParaRPr lang="en-US" altLang="zh-CN" b="1" u="sng" dirty="0">
                <a:latin typeface="Cambria" panose="02040503050406030204" pitchFamily="18" charset="0"/>
                <a:ea typeface="楷体" panose="02010609060101010101" pitchFamily="49" charset="-122"/>
              </a:endParaRPr>
            </a:p>
            <a:p>
              <a:pPr lvl="0" algn="r">
                <a:lnSpc>
                  <a:spcPct val="150000"/>
                </a:lnSpc>
                <a:defRPr/>
              </a:pPr>
              <a:r>
                <a:rPr lang="en-US" altLang="zh-CN" sz="1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QEMU</a:t>
              </a:r>
              <a:r>
                <a:rPr lang="zh-CN" altLang="en-US" sz="1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仿真逻辑</a:t>
              </a:r>
              <a:endParaRPr lang="en-US" altLang="zh-CN" sz="1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1" algn="r">
                <a:lnSpc>
                  <a:spcPct val="150000"/>
                </a:lnSpc>
                <a:defRPr/>
              </a:pPr>
              <a:r>
                <a:rPr lang="en-US" altLang="zh-CN" b="1" u="sng" dirty="0">
                  <a:latin typeface="Cambria" panose="02040503050406030204" pitchFamily="18" charset="0"/>
                  <a:ea typeface="Cambria" panose="02040503050406030204" pitchFamily="18" charset="0"/>
                </a:rPr>
                <a:t>16KB</a:t>
              </a:r>
              <a:r>
                <a:rPr lang="zh-CN" altLang="en-US" b="1" u="sng" dirty="0">
                  <a:latin typeface="Cambria" panose="02040503050406030204" pitchFamily="18" charset="0"/>
                  <a:ea typeface="楷体" panose="02010609060101010101" pitchFamily="49" charset="-122"/>
                </a:rPr>
                <a:t>粒度的多级页表</a:t>
              </a:r>
              <a:endParaRPr lang="en-US" altLang="zh-CN" b="1" u="sng" dirty="0">
                <a:latin typeface="Cambria" panose="02040503050406030204" pitchFamily="18" charset="0"/>
                <a:ea typeface="楷体" panose="02010609060101010101" pitchFamily="49" charset="-122"/>
              </a:endParaRPr>
            </a:p>
            <a:p>
              <a:pPr lvl="1" algn="r">
                <a:lnSpc>
                  <a:spcPct val="150000"/>
                </a:lnSpc>
                <a:defRPr/>
              </a:pPr>
              <a:r>
                <a:rPr lang="en-US" altLang="zh-CN" b="1" u="sng" dirty="0">
                  <a:latin typeface="Cambria" panose="02040503050406030204" pitchFamily="18" charset="0"/>
                  <a:ea typeface="楷体" panose="02010609060101010101" pitchFamily="49" charset="-122"/>
                </a:rPr>
                <a:t>16KB&amp;4KB</a:t>
              </a:r>
              <a:r>
                <a:rPr lang="zh-CN" altLang="en-US" b="1" u="sng" dirty="0">
                  <a:latin typeface="Cambria" panose="02040503050406030204" pitchFamily="18" charset="0"/>
                  <a:ea typeface="楷体" panose="02010609060101010101" pitchFamily="49" charset="-122"/>
                </a:rPr>
                <a:t>粒度哈希页表</a:t>
              </a:r>
              <a:endParaRPr lang="en-US" altLang="zh-CN" b="1" u="sng" dirty="0">
                <a:latin typeface="Cambria" panose="02040503050406030204" pitchFamily="18" charset="0"/>
                <a:ea typeface="Cambria" panose="02040503050406030204" pitchFamily="18" charset="0"/>
              </a:endParaRPr>
            </a:p>
          </p:txBody>
        </p:sp>
      </p:grpSp>
      <p:pic>
        <p:nvPicPr>
          <p:cNvPr id="40" name="图片 39" descr="流程图 (3)">
            <a:extLst>
              <a:ext uri="{FF2B5EF4-FFF2-40B4-BE49-F238E27FC236}">
                <a16:creationId xmlns:a16="http://schemas.microsoft.com/office/drawing/2014/main" id="{E748AC3B-323F-439C-8C19-6289320BED74}"/>
              </a:ext>
            </a:extLst>
          </p:cNvPr>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3686076" y="373632"/>
            <a:ext cx="5065712" cy="4359857"/>
          </a:xfrm>
          <a:prstGeom prst="rect">
            <a:avLst/>
          </a:prstGeom>
        </p:spPr>
      </p:pic>
    </p:spTree>
    <p:extLst>
      <p:ext uri="{BB962C8B-B14F-4D97-AF65-F5344CB8AC3E}">
        <p14:creationId xmlns:p14="http://schemas.microsoft.com/office/powerpoint/2010/main" val="410695577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09127" y="330994"/>
            <a:ext cx="494342" cy="494342"/>
          </a:xfrm>
          <a:prstGeom prst="rect">
            <a:avLst/>
          </a:prstGeom>
          <a:blipFill dpi="0" rotWithShape="1">
            <a:blip r:embed="rId3">
              <a:biLevel thresh="50000"/>
              <a:extLst>
                <a:ext uri="{BEBA8EAE-BF5A-486C-A8C5-ECC9F3942E4B}">
                  <a14:imgProps xmlns:a14="http://schemas.microsoft.com/office/drawing/2010/main">
                    <a14:imgLayer r:embed="rId4">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350">
              <a:solidFill>
                <a:prstClr val="white"/>
              </a:solidFill>
              <a:latin typeface="等线" panose="02010600030101010101" charset="-122"/>
              <a:ea typeface="等线" panose="02010600030101010101" charset="-122"/>
            </a:endParaRPr>
          </a:p>
        </p:txBody>
      </p:sp>
      <p:pic>
        <p:nvPicPr>
          <p:cNvPr id="33" name="图片 32"/>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4513055" y="1432131"/>
            <a:ext cx="4817088" cy="1180396"/>
          </a:xfrm>
          <a:prstGeom prst="rect">
            <a:avLst/>
          </a:prstGeom>
          <a:noFill/>
          <a:ln>
            <a:noFill/>
          </a:ln>
        </p:spPr>
      </p:pic>
      <p:pic>
        <p:nvPicPr>
          <p:cNvPr id="19" name="图片 18"/>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4615954" y="2978752"/>
            <a:ext cx="4444802" cy="1019078"/>
          </a:xfrm>
          <a:prstGeom prst="rect">
            <a:avLst/>
          </a:prstGeom>
          <a:noFill/>
          <a:ln>
            <a:noFill/>
          </a:ln>
        </p:spPr>
      </p:pic>
      <p:sp>
        <p:nvSpPr>
          <p:cNvPr id="24" name="文本框 23"/>
          <p:cNvSpPr txBox="1"/>
          <p:nvPr/>
        </p:nvSpPr>
        <p:spPr>
          <a:xfrm>
            <a:off x="462486" y="1606083"/>
            <a:ext cx="3813651" cy="2809872"/>
          </a:xfrm>
          <a:prstGeom prst="rect">
            <a:avLst/>
          </a:prstGeom>
          <a:noFill/>
        </p:spPr>
        <p:txBody>
          <a:bodyPr wrap="square" rtlCol="0">
            <a:spAutoFit/>
          </a:bodyPr>
          <a:lstStyle/>
          <a:p>
            <a:pPr marL="285750" indent="-285750" algn="just">
              <a:lnSpc>
                <a:spcPct val="150000"/>
              </a:lnSpc>
              <a:spcAft>
                <a:spcPts val="450"/>
              </a:spcAft>
              <a:buFont typeface="Arial" panose="020B0604020202020204" pitchFamily="34" charset="0"/>
              <a:buChar char="•"/>
              <a:defRPr/>
            </a:pPr>
            <a:r>
              <a:rPr lang="zh-CN" altLang="zh-CN" sz="1600" dirty="0">
                <a:latin typeface="微软雅黑" panose="020B0503020204020204" pitchFamily="34" charset="-122"/>
              </a:rPr>
              <a:t>物理页大小设置为了</a:t>
            </a:r>
            <a:r>
              <a:rPr lang="en-US" altLang="zh-CN" sz="1600" b="1" dirty="0">
                <a:effectLst>
                  <a:outerShdw blurRad="38100" dist="38100" dir="2700000" algn="tl">
                    <a:srgbClr val="000000">
                      <a:alpha val="43137"/>
                    </a:srgbClr>
                  </a:outerShdw>
                </a:effectLst>
                <a:latin typeface="微软雅黑" panose="020B0503020204020204" pitchFamily="34" charset="-122"/>
              </a:rPr>
              <a:t>16KB</a:t>
            </a:r>
            <a:r>
              <a:rPr lang="zh-CN" altLang="en-US" sz="1600" dirty="0">
                <a:latin typeface="微软雅黑" panose="020B0503020204020204" pitchFamily="34" charset="-122"/>
              </a:rPr>
              <a:t>，</a:t>
            </a:r>
            <a:r>
              <a:rPr lang="zh-CN" altLang="zh-CN" sz="1600" dirty="0">
                <a:latin typeface="微软雅黑" panose="020B0503020204020204" pitchFamily="34" charset="-122"/>
              </a:rPr>
              <a:t>页内偏移量变为了</a:t>
            </a:r>
            <a:r>
              <a:rPr lang="en-US" altLang="zh-CN" sz="1600" b="1" dirty="0">
                <a:effectLst>
                  <a:outerShdw blurRad="38100" dist="38100" dir="2700000" algn="tl">
                    <a:srgbClr val="000000">
                      <a:alpha val="43137"/>
                    </a:srgbClr>
                  </a:outerShdw>
                </a:effectLst>
                <a:latin typeface="微软雅黑" panose="020B0503020204020204" pitchFamily="34" charset="-122"/>
              </a:rPr>
              <a:t>14</a:t>
            </a:r>
            <a:r>
              <a:rPr lang="zh-CN" altLang="zh-CN" sz="1600" dirty="0">
                <a:latin typeface="微软雅黑" panose="020B0503020204020204" pitchFamily="34" charset="-122"/>
              </a:rPr>
              <a:t>位</a:t>
            </a:r>
            <a:r>
              <a:rPr lang="zh-CN" altLang="en-US" sz="1600" dirty="0">
                <a:latin typeface="微软雅黑" panose="020B0503020204020204" pitchFamily="34" charset="-122"/>
              </a:rPr>
              <a:t>。</a:t>
            </a:r>
            <a:endParaRPr lang="en-US" altLang="zh-CN" sz="1600" dirty="0">
              <a:latin typeface="微软雅黑" panose="020B0503020204020204" pitchFamily="34" charset="-122"/>
            </a:endParaRPr>
          </a:p>
          <a:p>
            <a:pPr marL="285750" indent="-285750" algn="just">
              <a:lnSpc>
                <a:spcPct val="150000"/>
              </a:lnSpc>
              <a:spcAft>
                <a:spcPts val="450"/>
              </a:spcAft>
              <a:buFont typeface="Arial" panose="020B0604020202020204" pitchFamily="34" charset="0"/>
              <a:buChar char="•"/>
              <a:defRPr/>
            </a:pPr>
            <a:r>
              <a:rPr lang="en-US" altLang="zh-CN" sz="1600" b="1" dirty="0">
                <a:effectLst>
                  <a:outerShdw blurRad="38100" dist="38100" dir="2700000" algn="tl">
                    <a:srgbClr val="000000">
                      <a:alpha val="43137"/>
                    </a:srgbClr>
                  </a:outerShdw>
                </a:effectLst>
                <a:latin typeface="微软雅黑" panose="020B0503020204020204" pitchFamily="34" charset="-122"/>
              </a:rPr>
              <a:t>16KB</a:t>
            </a:r>
            <a:r>
              <a:rPr lang="zh-CN" altLang="zh-CN" sz="1600" dirty="0">
                <a:latin typeface="微软雅黑" panose="020B0503020204020204" pitchFamily="34" charset="-122"/>
              </a:rPr>
              <a:t>的一页可以容纳</a:t>
            </a:r>
            <a:r>
              <a:rPr lang="en-US" altLang="zh-CN" sz="1600" b="1" dirty="0">
                <a:effectLst>
                  <a:outerShdw blurRad="38100" dist="38100" dir="2700000" algn="tl">
                    <a:srgbClr val="000000">
                      <a:alpha val="43137"/>
                    </a:srgbClr>
                  </a:outerShdw>
                </a:effectLst>
                <a:latin typeface="微软雅黑" panose="020B0503020204020204" pitchFamily="34" charset="-122"/>
              </a:rPr>
              <a:t>2048</a:t>
            </a:r>
            <a:r>
              <a:rPr lang="zh-CN" altLang="zh-CN" sz="1600" dirty="0">
                <a:latin typeface="微软雅黑" panose="020B0503020204020204" pitchFamily="34" charset="-122"/>
              </a:rPr>
              <a:t>个表项，需要把作为索引的</a:t>
            </a:r>
            <a:r>
              <a:rPr lang="en-US" altLang="zh-CN" sz="1600" b="1" dirty="0">
                <a:effectLst>
                  <a:outerShdw blurRad="38100" dist="38100" dir="2700000" algn="tl">
                    <a:srgbClr val="000000">
                      <a:alpha val="43137"/>
                    </a:srgbClr>
                  </a:outerShdw>
                </a:effectLst>
                <a:latin typeface="微软雅黑" panose="020B0503020204020204" pitchFamily="34" charset="-122"/>
              </a:rPr>
              <a:t>VPN</a:t>
            </a:r>
            <a:r>
              <a:rPr lang="zh-CN" altLang="zh-CN" sz="1600" dirty="0">
                <a:latin typeface="微软雅黑" panose="020B0503020204020204" pitchFamily="34" charset="-122"/>
              </a:rPr>
              <a:t>设置为</a:t>
            </a:r>
            <a:r>
              <a:rPr lang="en-US" altLang="zh-CN" sz="1600" b="1" dirty="0">
                <a:effectLst>
                  <a:outerShdw blurRad="38100" dist="38100" dir="2700000" algn="tl">
                    <a:srgbClr val="000000">
                      <a:alpha val="43137"/>
                    </a:srgbClr>
                  </a:outerShdw>
                </a:effectLst>
                <a:latin typeface="微软雅黑" panose="020B0503020204020204" pitchFamily="34" charset="-122"/>
              </a:rPr>
              <a:t>11</a:t>
            </a:r>
            <a:r>
              <a:rPr lang="zh-CN" altLang="zh-CN" sz="1600" dirty="0">
                <a:latin typeface="微软雅黑" panose="020B0503020204020204" pitchFamily="34" charset="-122"/>
              </a:rPr>
              <a:t>位</a:t>
            </a:r>
            <a:r>
              <a:rPr lang="zh-CN" altLang="en-US" sz="1600" dirty="0">
                <a:latin typeface="微软雅黑" panose="020B0503020204020204" pitchFamily="34" charset="-122"/>
              </a:rPr>
              <a:t>。</a:t>
            </a:r>
            <a:endParaRPr lang="en-US" altLang="zh-CN" sz="1600" dirty="0">
              <a:latin typeface="微软雅黑" panose="020B0503020204020204" pitchFamily="34" charset="-122"/>
            </a:endParaRPr>
          </a:p>
          <a:p>
            <a:pPr marL="285750" indent="-285750" algn="just">
              <a:lnSpc>
                <a:spcPct val="150000"/>
              </a:lnSpc>
              <a:spcAft>
                <a:spcPts val="450"/>
              </a:spcAft>
              <a:buFont typeface="Arial" panose="020B0604020202020204" pitchFamily="34" charset="0"/>
              <a:buChar char="•"/>
              <a:defRPr/>
            </a:pPr>
            <a:r>
              <a:rPr lang="zh-CN" altLang="zh-CN" sz="1600" dirty="0">
                <a:latin typeface="微软雅黑" panose="020B0503020204020204" pitchFamily="34" charset="-122"/>
              </a:rPr>
              <a:t>根据</a:t>
            </a:r>
            <a:r>
              <a:rPr lang="en-US" altLang="zh-CN" sz="1600" b="1" dirty="0">
                <a:effectLst>
                  <a:outerShdw blurRad="38100" dist="38100" dir="2700000" algn="tl">
                    <a:srgbClr val="000000">
                      <a:alpha val="43137"/>
                    </a:srgbClr>
                  </a:outerShdw>
                </a:effectLst>
                <a:latin typeface="微软雅黑" panose="020B0503020204020204" pitchFamily="34" charset="-122"/>
              </a:rPr>
              <a:t>3</a:t>
            </a:r>
            <a:r>
              <a:rPr lang="zh-CN" altLang="zh-CN" sz="1600" b="1" dirty="0">
                <a:effectLst>
                  <a:outerShdw blurRad="38100" dist="38100" dir="2700000" algn="tl">
                    <a:srgbClr val="000000">
                      <a:alpha val="43137"/>
                    </a:srgbClr>
                  </a:outerShdw>
                </a:effectLst>
                <a:latin typeface="微软雅黑" panose="020B0503020204020204" pitchFamily="34" charset="-122"/>
              </a:rPr>
              <a:t>级页表</a:t>
            </a:r>
            <a:r>
              <a:rPr lang="zh-CN" altLang="zh-CN" sz="1600" dirty="0">
                <a:latin typeface="微软雅黑" panose="020B0503020204020204" pitchFamily="34" charset="-122"/>
              </a:rPr>
              <a:t>和</a:t>
            </a:r>
            <a:r>
              <a:rPr lang="en-US" altLang="zh-CN" sz="1600" b="1" dirty="0">
                <a:effectLst>
                  <a:outerShdw blurRad="38100" dist="38100" dir="2700000" algn="tl">
                    <a:srgbClr val="000000">
                      <a:alpha val="43137"/>
                    </a:srgbClr>
                  </a:outerShdw>
                </a:effectLst>
                <a:latin typeface="微软雅黑" panose="020B0503020204020204" pitchFamily="34" charset="-122"/>
              </a:rPr>
              <a:t>4</a:t>
            </a:r>
            <a:r>
              <a:rPr lang="zh-CN" altLang="zh-CN" sz="1600" b="1" dirty="0">
                <a:effectLst>
                  <a:outerShdw blurRad="38100" dist="38100" dir="2700000" algn="tl">
                    <a:srgbClr val="000000">
                      <a:alpha val="43137"/>
                    </a:srgbClr>
                  </a:outerShdw>
                </a:effectLst>
                <a:latin typeface="微软雅黑" panose="020B0503020204020204" pitchFamily="34" charset="-122"/>
              </a:rPr>
              <a:t>级页表</a:t>
            </a:r>
            <a:r>
              <a:rPr lang="zh-CN" altLang="zh-CN" sz="1600" dirty="0">
                <a:latin typeface="微软雅黑" panose="020B0503020204020204" pitchFamily="34" charset="-122"/>
              </a:rPr>
              <a:t>，得到了</a:t>
            </a:r>
            <a:r>
              <a:rPr lang="en-US" altLang="zh-CN" sz="1600" b="1" dirty="0">
                <a:effectLst>
                  <a:outerShdw blurRad="38100" dist="38100" dir="2700000" algn="tl">
                    <a:srgbClr val="000000">
                      <a:alpha val="43137"/>
                    </a:srgbClr>
                  </a:outerShdw>
                </a:effectLst>
                <a:latin typeface="微软雅黑" panose="020B0503020204020204" pitchFamily="34" charset="-122"/>
              </a:rPr>
              <a:t>SV47</a:t>
            </a:r>
            <a:r>
              <a:rPr lang="zh-CN" altLang="en-US" sz="1600" dirty="0">
                <a:latin typeface="微软雅黑" panose="020B0503020204020204" pitchFamily="34" charset="-122"/>
              </a:rPr>
              <a:t>和</a:t>
            </a:r>
            <a:r>
              <a:rPr lang="en-US" altLang="zh-CN" sz="1600" b="1" dirty="0">
                <a:effectLst>
                  <a:outerShdw blurRad="38100" dist="38100" dir="2700000" algn="tl">
                    <a:srgbClr val="000000">
                      <a:alpha val="43137"/>
                    </a:srgbClr>
                  </a:outerShdw>
                </a:effectLst>
                <a:latin typeface="微软雅黑" panose="020B0503020204020204" pitchFamily="34" charset="-122"/>
              </a:rPr>
              <a:t>SV58</a:t>
            </a:r>
            <a:r>
              <a:rPr lang="zh-CN" altLang="zh-CN" sz="1600" dirty="0">
                <a:latin typeface="微软雅黑" panose="020B0503020204020204" pitchFamily="34" charset="-122"/>
              </a:rPr>
              <a:t>的虚拟地址格式</a:t>
            </a:r>
            <a:r>
              <a:rPr lang="zh-CN" altLang="en-US" sz="1600" dirty="0">
                <a:latin typeface="微软雅黑" panose="020B0503020204020204" pitchFamily="34" charset="-122"/>
              </a:rPr>
              <a:t>。</a:t>
            </a:r>
            <a:endParaRPr lang="en-US" altLang="zh-CN" sz="1600" dirty="0">
              <a:latin typeface="微软雅黑" panose="020B0503020204020204" pitchFamily="34" charset="-122"/>
            </a:endParaRPr>
          </a:p>
          <a:p>
            <a:pPr algn="just">
              <a:lnSpc>
                <a:spcPct val="150000"/>
              </a:lnSpc>
              <a:spcAft>
                <a:spcPts val="450"/>
              </a:spcAft>
              <a:defRPr/>
            </a:pPr>
            <a:endParaRPr lang="en-US" altLang="zh-CN" sz="1500" dirty="0">
              <a:latin typeface="Consolas" panose="020B0609020204030204" charset="0"/>
              <a:ea typeface="楷体" panose="02010609060101010101" pitchFamily="49" charset="-122"/>
              <a:cs typeface="Consolas" panose="020B0609020204030204" charset="0"/>
            </a:endParaRPr>
          </a:p>
        </p:txBody>
      </p:sp>
      <p:sp>
        <p:nvSpPr>
          <p:cNvPr id="21" name="文本框 20"/>
          <p:cNvSpPr txBox="1"/>
          <p:nvPr/>
        </p:nvSpPr>
        <p:spPr>
          <a:xfrm>
            <a:off x="462486" y="916605"/>
            <a:ext cx="3291840" cy="515526"/>
          </a:xfrm>
          <a:prstGeom prst="rect">
            <a:avLst/>
          </a:prstGeom>
          <a:noFill/>
        </p:spPr>
        <p:txBody>
          <a:bodyPr wrap="square" rtlCol="0">
            <a:spAutoFit/>
          </a:bodyPr>
          <a:lstStyle/>
          <a:p>
            <a:pPr fontAlgn="auto">
              <a:lnSpc>
                <a:spcPct val="150000"/>
              </a:lnSpc>
              <a:spcAft>
                <a:spcPts val="450"/>
              </a:spcAft>
            </a:pPr>
            <a:r>
              <a:rPr lang="en-US" altLang="zh-CN" sz="2000" b="1" dirty="0">
                <a:latin typeface="Consolas" panose="020B0609020204030204" charset="0"/>
                <a:ea typeface="碳纤维正中黑简体" panose="02010601030101010101" pitchFamily="2" charset="-122"/>
                <a:sym typeface="+mn-ea"/>
              </a:rPr>
              <a:t>16KB</a:t>
            </a:r>
            <a:r>
              <a:rPr lang="zh-CN" altLang="en-US" sz="2000" b="1" dirty="0">
                <a:latin typeface="Consolas" panose="020B0609020204030204" charset="0"/>
                <a:ea typeface="碳纤维正中黑简体" panose="02010601030101010101" pitchFamily="2" charset="-122"/>
                <a:sym typeface="+mn-ea"/>
              </a:rPr>
              <a:t>粒度虚拟地址格式</a:t>
            </a:r>
            <a:endParaRPr lang="en-US" altLang="zh-CN" sz="2000" b="1" dirty="0">
              <a:latin typeface="Consolas" panose="020B0609020204030204" charset="0"/>
              <a:ea typeface="碳纤维正中黑简体" panose="02010601030101010101" pitchFamily="2" charset="-122"/>
              <a:sym typeface="+mn-ea"/>
            </a:endParaRPr>
          </a:p>
        </p:txBody>
      </p:sp>
      <p:sp>
        <p:nvSpPr>
          <p:cNvPr id="2" name="文本框 1"/>
          <p:cNvSpPr txBox="1"/>
          <p:nvPr/>
        </p:nvSpPr>
        <p:spPr>
          <a:xfrm>
            <a:off x="5894152" y="2471642"/>
            <a:ext cx="1888407" cy="276999"/>
          </a:xfrm>
          <a:prstGeom prst="rect">
            <a:avLst/>
          </a:prstGeom>
          <a:noFill/>
        </p:spPr>
        <p:txBody>
          <a:bodyPr wrap="square" rtlCol="0">
            <a:spAutoFit/>
          </a:bodyPr>
          <a:lstStyle/>
          <a:p>
            <a:r>
              <a:rPr lang="en-US" altLang="zh-CN" sz="1200" dirty="0">
                <a:latin typeface="Yu Gothic UI Semibold" panose="020B0700000000000000" pitchFamily="34" charset="-128"/>
                <a:ea typeface="Yu Gothic UI Semibold" panose="020B0700000000000000" pitchFamily="34" charset="-128"/>
              </a:rPr>
              <a:t>Sv47 virtual address</a:t>
            </a:r>
            <a:endParaRPr lang="zh-CN" altLang="en-US" sz="1200" dirty="0">
              <a:latin typeface="Yu Gothic UI Semibold" panose="020B0700000000000000" pitchFamily="34" charset="-128"/>
              <a:ea typeface="Yu Gothic UI Semibold" panose="020B0700000000000000" pitchFamily="34" charset="-128"/>
            </a:endParaRPr>
          </a:p>
        </p:txBody>
      </p:sp>
      <p:sp>
        <p:nvSpPr>
          <p:cNvPr id="22" name="文本框 21"/>
          <p:cNvSpPr txBox="1"/>
          <p:nvPr/>
        </p:nvSpPr>
        <p:spPr>
          <a:xfrm>
            <a:off x="5963292" y="3964833"/>
            <a:ext cx="1579278" cy="276999"/>
          </a:xfrm>
          <a:prstGeom prst="rect">
            <a:avLst/>
          </a:prstGeom>
          <a:noFill/>
        </p:spPr>
        <p:txBody>
          <a:bodyPr wrap="none" rtlCol="0">
            <a:spAutoFit/>
          </a:bodyPr>
          <a:lstStyle/>
          <a:p>
            <a:r>
              <a:rPr lang="en-US" altLang="zh-CN" sz="1200" dirty="0">
                <a:latin typeface="Yu Gothic UI Semibold" panose="020B0700000000000000" pitchFamily="34" charset="-128"/>
                <a:ea typeface="Yu Gothic UI Semibold" panose="020B0700000000000000" pitchFamily="34" charset="-128"/>
              </a:rPr>
              <a:t>Sv58 virtual address</a:t>
            </a:r>
            <a:endParaRPr lang="zh-CN" altLang="en-US" sz="1200" dirty="0">
              <a:latin typeface="Yu Gothic UI Semibold" panose="020B0700000000000000" pitchFamily="34" charset="-128"/>
              <a:ea typeface="Yu Gothic UI Semibold" panose="020B0700000000000000" pitchFamily="34" charset="-128"/>
            </a:endParaRPr>
          </a:p>
        </p:txBody>
      </p:sp>
      <p:sp>
        <p:nvSpPr>
          <p:cNvPr id="18" name="文本框 6">
            <a:extLst>
              <a:ext uri="{FF2B5EF4-FFF2-40B4-BE49-F238E27FC236}">
                <a16:creationId xmlns:a16="http://schemas.microsoft.com/office/drawing/2014/main" id="{39A1319B-183B-4841-9976-88E9B36666CE}"/>
              </a:ext>
            </a:extLst>
          </p:cNvPr>
          <p:cNvSpPr txBox="1">
            <a:spLocks noChangeArrowheads="1"/>
          </p:cNvSpPr>
          <p:nvPr/>
        </p:nvSpPr>
        <p:spPr bwMode="auto">
          <a:xfrm>
            <a:off x="782638" y="280988"/>
            <a:ext cx="2105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t>虚拟内存系统</a:t>
            </a:r>
          </a:p>
        </p:txBody>
      </p:sp>
      <p:grpSp>
        <p:nvGrpSpPr>
          <p:cNvPr id="20" name="组合 7">
            <a:extLst>
              <a:ext uri="{FF2B5EF4-FFF2-40B4-BE49-F238E27FC236}">
                <a16:creationId xmlns:a16="http://schemas.microsoft.com/office/drawing/2014/main" id="{A860B4E1-7D98-4419-A63E-20FEBF8241F8}"/>
              </a:ext>
            </a:extLst>
          </p:cNvPr>
          <p:cNvGrpSpPr>
            <a:grpSpLocks noChangeAspect="1"/>
          </p:cNvGrpSpPr>
          <p:nvPr/>
        </p:nvGrpSpPr>
        <p:grpSpPr bwMode="auto">
          <a:xfrm>
            <a:off x="314325" y="290513"/>
            <a:ext cx="468313" cy="468312"/>
            <a:chOff x="1928879" y="1944350"/>
            <a:chExt cx="1129689" cy="1129689"/>
          </a:xfrm>
        </p:grpSpPr>
        <p:sp>
          <p:nvSpPr>
            <p:cNvPr id="23" name="椭圆 22">
              <a:extLst>
                <a:ext uri="{FF2B5EF4-FFF2-40B4-BE49-F238E27FC236}">
                  <a16:creationId xmlns:a16="http://schemas.microsoft.com/office/drawing/2014/main" id="{46790E79-C3E0-43BF-A2EB-20A8F9F7A296}"/>
                </a:ext>
              </a:extLst>
            </p:cNvPr>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5" name="Freeform 7">
              <a:extLst>
                <a:ext uri="{FF2B5EF4-FFF2-40B4-BE49-F238E27FC236}">
                  <a16:creationId xmlns:a16="http://schemas.microsoft.com/office/drawing/2014/main" id="{7E01DFCF-0420-48BF-9786-0CE0E2BF9BB9}"/>
                </a:ext>
              </a:extLst>
            </p:cNvPr>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33,&quot;width&quot;:830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0.3149606299213,&quot;width&quot;:2970.622047244094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0,&quot;width&quot;:9452}"/>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3020</TotalTime>
  <Words>1976</Words>
  <Application>Microsoft Office PowerPoint</Application>
  <PresentationFormat>全屏显示(16:9)</PresentationFormat>
  <Paragraphs>266</Paragraphs>
  <Slides>35</Slides>
  <Notes>35</Notes>
  <HiddenSlides>0</HiddenSlides>
  <MMClips>6</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35</vt:i4>
      </vt:variant>
    </vt:vector>
  </HeadingPairs>
  <TitlesOfParts>
    <vt:vector size="56" baseType="lpstr">
      <vt:lpstr>Cambria</vt:lpstr>
      <vt:lpstr>Wingdings</vt:lpstr>
      <vt:lpstr>碳纤维正中黑简体</vt:lpstr>
      <vt:lpstr>Impact</vt:lpstr>
      <vt:lpstr>Arial</vt:lpstr>
      <vt:lpstr>华文新魏</vt:lpstr>
      <vt:lpstr>Calibri</vt:lpstr>
      <vt:lpstr>宋体</vt:lpstr>
      <vt:lpstr>Yu Gothic UI Semibold</vt:lpstr>
      <vt:lpstr>Times New Roman</vt:lpstr>
      <vt:lpstr>微软雅黑</vt:lpstr>
      <vt:lpstr>华文隶书</vt:lpstr>
      <vt:lpstr>Segoe UI Black</vt:lpstr>
      <vt:lpstr>等线</vt:lpstr>
      <vt:lpstr>Nexa Light</vt:lpstr>
      <vt:lpstr>Consolas</vt:lpstr>
      <vt:lpstr>Tw Cen MT Condensed Extra Bold</vt:lpstr>
      <vt:lpstr>楷体</vt:lpstr>
      <vt:lpstr>锐字云字库锐黑粗GB</vt:lpstr>
      <vt:lpstr>Candara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DELL</cp:lastModifiedBy>
  <cp:revision>239</cp:revision>
  <dcterms:created xsi:type="dcterms:W3CDTF">2015-04-27T05:53:22Z</dcterms:created>
  <dcterms:modified xsi:type="dcterms:W3CDTF">2022-08-01T02:13:50Z</dcterms:modified>
</cp:coreProperties>
</file>